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60" r:id="rId4"/>
    <p:sldMasterId id="2147483674" r:id="rId5"/>
    <p:sldMasterId id="2147483681" r:id="rId6"/>
  </p:sldMasterIdLst>
  <p:notesMasterIdLst>
    <p:notesMasterId r:id="rId24"/>
  </p:notesMasterIdLst>
  <p:handoutMasterIdLst>
    <p:handoutMasterId r:id="rId25"/>
  </p:handoutMasterIdLst>
  <p:sldIdLst>
    <p:sldId id="256" r:id="rId7"/>
    <p:sldId id="577" r:id="rId8"/>
    <p:sldId id="591" r:id="rId9"/>
    <p:sldId id="592" r:id="rId10"/>
    <p:sldId id="585" r:id="rId11"/>
    <p:sldId id="587" r:id="rId12"/>
    <p:sldId id="586" r:id="rId13"/>
    <p:sldId id="583" r:id="rId14"/>
    <p:sldId id="584" r:id="rId15"/>
    <p:sldId id="579" r:id="rId16"/>
    <p:sldId id="589" r:id="rId17"/>
    <p:sldId id="424" r:id="rId18"/>
    <p:sldId id="594" r:id="rId19"/>
    <p:sldId id="590" r:id="rId20"/>
    <p:sldId id="593" r:id="rId21"/>
    <p:sldId id="520" r:id="rId22"/>
    <p:sldId id="578" r:id="rId23"/>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aile, Beliyou (IFPRI)" initials="HB(" lastIdx="3" clrIdx="0">
    <p:extLst>
      <p:ext uri="{19B8F6BF-5375-455C-9EA6-DF929625EA0E}">
        <p15:presenceInfo xmlns:p15="http://schemas.microsoft.com/office/powerpoint/2012/main" userId="S-1-5-21-1606980848-162531612-839522115-22927" providerId="AD"/>
      </p:ext>
    </p:extLst>
  </p:cmAuthor>
  <p:cmAuthor id="2" name="Haile, Beliyou (IFPRI)" initials="HB( [2]" lastIdx="30" clrIdx="1">
    <p:extLst>
      <p:ext uri="{19B8F6BF-5375-455C-9EA6-DF929625EA0E}">
        <p15:presenceInfo xmlns:p15="http://schemas.microsoft.com/office/powerpoint/2012/main" userId="S::B.Haile@cgiar.org::0f95453b-2274-4196-b76a-d74cba5d379f" providerId="AD"/>
      </p:ext>
    </p:extLst>
  </p:cmAuthor>
  <p:cmAuthor id="3" name="Azzarri, Carlo (IFPRI)" initials="AC(" lastIdx="24" clrIdx="2">
    <p:extLst>
      <p:ext uri="{19B8F6BF-5375-455C-9EA6-DF929625EA0E}">
        <p15:presenceInfo xmlns:p15="http://schemas.microsoft.com/office/powerpoint/2012/main" userId="S::C.Azzarri@cgiar.org::114e4e14-db87-4bee-b26e-9bf6fe4b4db7" providerId="AD"/>
      </p:ext>
    </p:extLst>
  </p:cmAuthor>
  <p:cmAuthor id="4" name="Mgalla, Daniel William (IITA)" initials="MDW(" lastIdx="5" clrIdx="3">
    <p:extLst>
      <p:ext uri="{19B8F6BF-5375-455C-9EA6-DF929625EA0E}">
        <p15:presenceInfo xmlns:p15="http://schemas.microsoft.com/office/powerpoint/2012/main" userId="S::D.Mgalla@cgiar.org::d42396a6-a8ea-4a62-8157-0ec4919985f3" providerId="AD"/>
      </p:ext>
    </p:extLst>
  </p:cmAuthor>
  <p:cmAuthor id="5" name="pauline castaing" initials="pc" lastIdx="1" clrIdx="4">
    <p:extLst>
      <p:ext uri="{19B8F6BF-5375-455C-9EA6-DF929625EA0E}">
        <p15:presenceInfo xmlns:p15="http://schemas.microsoft.com/office/powerpoint/2012/main" userId="dde224f725422ab5" providerId="Windows Live"/>
      </p:ext>
    </p:extLst>
  </p:cmAuthor>
  <p:cmAuthor id="6" name="Fred Kizito" initials="HE1" lastIdx="8" clrIdx="5">
    <p:extLst>
      <p:ext uri="{19B8F6BF-5375-455C-9EA6-DF929625EA0E}">
        <p15:presenceInfo xmlns:p15="http://schemas.microsoft.com/office/powerpoint/2012/main" userId="Fred Kizito"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821C"/>
    <a:srgbClr val="E49C9E"/>
    <a:srgbClr val="156635"/>
    <a:srgbClr val="DA787A"/>
    <a:srgbClr val="93E9B6"/>
    <a:srgbClr val="762123"/>
    <a:srgbClr val="CBF5DC"/>
    <a:srgbClr val="F6C798"/>
    <a:srgbClr val="156834"/>
    <a:srgbClr val="1567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480" autoAdjust="0"/>
    <p:restoredTop sz="93792" autoAdjust="0"/>
  </p:normalViewPr>
  <p:slideViewPr>
    <p:cSldViewPr>
      <p:cViewPr varScale="1">
        <p:scale>
          <a:sx n="56" d="100"/>
          <a:sy n="56" d="100"/>
        </p:scale>
        <p:origin x="1398" y="78"/>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61" d="100"/>
          <a:sy n="61" d="100"/>
        </p:scale>
        <p:origin x="-2922" y="-96"/>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4C8D1A6B-FE55-42ED-84F6-A119C21957C2}" type="datetimeFigureOut">
              <a:rPr lang="en-US" smtClean="0"/>
              <a:pPr/>
              <a:t>10/15/2021</a:t>
            </a:fld>
            <a:endParaRPr lang="en-US"/>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7B38CDC3-EE21-4690-9123-29E5B27C22FA}" type="slidenum">
              <a:rPr lang="en-US" smtClean="0"/>
              <a:pPr/>
              <a:t>‹#›</a:t>
            </a:fld>
            <a:endParaRPr lang="en-US"/>
          </a:p>
        </p:txBody>
      </p:sp>
    </p:spTree>
    <p:extLst>
      <p:ext uri="{BB962C8B-B14F-4D97-AF65-F5344CB8AC3E}">
        <p14:creationId xmlns:p14="http://schemas.microsoft.com/office/powerpoint/2010/main" val="2992881922"/>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9344980D-33A7-4030-B390-DC47B54376D7}" type="datetimeFigureOut">
              <a:rPr lang="en-US" smtClean="0"/>
              <a:pPr/>
              <a:t>10/15/2021</a:t>
            </a:fld>
            <a:endParaRPr lang="en-US"/>
          </a:p>
        </p:txBody>
      </p:sp>
      <p:sp>
        <p:nvSpPr>
          <p:cNvPr id="4" name="Slide Image Placeholder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A85DB3CD-82CE-4D61-A55F-4B85DC44DBC7}" type="slidenum">
              <a:rPr lang="en-US" smtClean="0"/>
              <a:pPr/>
              <a:t>‹#›</a:t>
            </a:fld>
            <a:endParaRPr lang="en-US"/>
          </a:p>
        </p:txBody>
      </p:sp>
    </p:spTree>
    <p:extLst>
      <p:ext uri="{BB962C8B-B14F-4D97-AF65-F5344CB8AC3E}">
        <p14:creationId xmlns:p14="http://schemas.microsoft.com/office/powerpoint/2010/main" val="2218428724"/>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306113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A85DB3CD-82CE-4D61-A55F-4B85DC44DBC7}" type="slidenum">
              <a:rPr lang="en-US" smtClean="0"/>
              <a:t>13</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85DB3CD-82CE-4D61-A55F-4B85DC44DBC7}" type="slidenum">
              <a:rPr lang="en-US" smtClean="0"/>
              <a:pPr/>
              <a:t>14</a:t>
            </a:fld>
            <a:endParaRPr lang="en-US" dirty="0"/>
          </a:p>
        </p:txBody>
      </p:sp>
    </p:spTree>
    <p:extLst>
      <p:ext uri="{BB962C8B-B14F-4D97-AF65-F5344CB8AC3E}">
        <p14:creationId xmlns:p14="http://schemas.microsoft.com/office/powerpoint/2010/main" val="41839044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85DB3CD-82CE-4D61-A55F-4B85DC44DBC7}" type="slidenum">
              <a:rPr lang="en-US" smtClean="0"/>
              <a:pPr/>
              <a:t>15</a:t>
            </a:fld>
            <a:endParaRPr lang="en-US" dirty="0"/>
          </a:p>
        </p:txBody>
      </p:sp>
    </p:spTree>
    <p:extLst>
      <p:ext uri="{BB962C8B-B14F-4D97-AF65-F5344CB8AC3E}">
        <p14:creationId xmlns:p14="http://schemas.microsoft.com/office/powerpoint/2010/main" val="24722508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85DB3CD-82CE-4D61-A55F-4B85DC44DBC7}" type="slidenum">
              <a:rPr lang="en-US" smtClean="0"/>
              <a:pPr/>
              <a:t>16</a:t>
            </a:fld>
            <a:endParaRPr lang="en-US" dirty="0"/>
          </a:p>
        </p:txBody>
      </p:sp>
    </p:spTree>
    <p:extLst>
      <p:ext uri="{BB962C8B-B14F-4D97-AF65-F5344CB8AC3E}">
        <p14:creationId xmlns:p14="http://schemas.microsoft.com/office/powerpoint/2010/main" val="24079767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lstStyle/>
          <a:p>
            <a:r>
              <a:rPr lang="en-US" dirty="0"/>
              <a:t>Malawi Inputs: </a:t>
            </a:r>
            <a:r>
              <a:rPr lang="en-US" sz="1200" kern="1400" spc="-50" dirty="0">
                <a:ea typeface="Times New Roman" panose="02020603050405020304" pitchFamily="18" charset="0"/>
                <a:cs typeface="Times New Roman" panose="02020603050405020304" pitchFamily="18" charset="0"/>
              </a:rPr>
              <a:t> Inorganic fertilizers, pesticides; hired labor, communal labor </a:t>
            </a:r>
          </a:p>
          <a:p>
            <a:r>
              <a:rPr lang="en-US" sz="1200" kern="1400" spc="-50" dirty="0">
                <a:ea typeface="Times New Roman" panose="02020603050405020304" pitchFamily="18" charset="0"/>
                <a:cs typeface="Times New Roman" panose="02020603050405020304" pitchFamily="18" charset="0"/>
              </a:rPr>
              <a:t>Tanzania Inputs:   Inorganic fertilizers, pesticides, seeds, nonlabor rental cost, and credit</a:t>
            </a:r>
            <a:endParaRPr lang="en-US" dirty="0"/>
          </a:p>
        </p:txBody>
      </p:sp>
    </p:spTree>
    <p:extLst>
      <p:ext uri="{BB962C8B-B14F-4D97-AF65-F5344CB8AC3E}">
        <p14:creationId xmlns:p14="http://schemas.microsoft.com/office/powerpoint/2010/main" val="7735858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effectLst/>
                <a:latin typeface="Segoe UI" panose="020B0502040204020203" pitchFamily="34" charset="0"/>
              </a:rPr>
              <a:t>Four contrasting scenarios which demonstrate that changes in agricultural practices result in ascending the intensification ladder, but that comes with specific demands on land, labor, and other inputs. Policy and institutional interventions (such as those that promote integration into input and output markets) make this upward movement more manageable for poor smallholders. </a:t>
            </a:r>
            <a:endParaRPr lang="en-US" dirty="0"/>
          </a:p>
        </p:txBody>
      </p:sp>
    </p:spTree>
    <p:extLst>
      <p:ext uri="{BB962C8B-B14F-4D97-AF65-F5344CB8AC3E}">
        <p14:creationId xmlns:p14="http://schemas.microsoft.com/office/powerpoint/2010/main" val="5990646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lstStyle/>
          <a:p>
            <a:r>
              <a:rPr lang="en-US" dirty="0"/>
              <a:t>Malawi Inputs: </a:t>
            </a:r>
            <a:r>
              <a:rPr lang="en-US" sz="1200" kern="1400" spc="-50" dirty="0">
                <a:ea typeface="Times New Roman" panose="02020603050405020304" pitchFamily="18" charset="0"/>
                <a:cs typeface="Times New Roman" panose="02020603050405020304" pitchFamily="18" charset="0"/>
              </a:rPr>
              <a:t> Inorganic fertilizers, pesticides; hired labor, communal labor </a:t>
            </a:r>
          </a:p>
          <a:p>
            <a:r>
              <a:rPr lang="en-US" sz="1200" kern="1400" spc="-50" dirty="0">
                <a:ea typeface="Times New Roman" panose="02020603050405020304" pitchFamily="18" charset="0"/>
                <a:cs typeface="Times New Roman" panose="02020603050405020304" pitchFamily="18" charset="0"/>
              </a:rPr>
              <a:t>Tanzania Inputs:   Inorganic fertilizers, pesticides, seeds, nonlabor rental cost, and credit</a:t>
            </a:r>
            <a:endParaRPr lang="en-US" dirty="0"/>
          </a:p>
        </p:txBody>
      </p:sp>
    </p:spTree>
    <p:extLst>
      <p:ext uri="{BB962C8B-B14F-4D97-AF65-F5344CB8AC3E}">
        <p14:creationId xmlns:p14="http://schemas.microsoft.com/office/powerpoint/2010/main" val="20273749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lstStyle/>
          <a:p>
            <a:r>
              <a:rPr lang="en-US" dirty="0"/>
              <a:t>Note: using 60% cut off for income</a:t>
            </a:r>
          </a:p>
        </p:txBody>
      </p:sp>
    </p:spTree>
    <p:extLst>
      <p:ext uri="{BB962C8B-B14F-4D97-AF65-F5344CB8AC3E}">
        <p14:creationId xmlns:p14="http://schemas.microsoft.com/office/powerpoint/2010/main" val="17564097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7380530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lstStyle/>
          <a:p>
            <a:r>
              <a:rPr lang="en-US" dirty="0"/>
              <a:t>Note: output mkt integration is captured using indicators measured after yield and diversity are decided, while food security, diversity, etc. are decided after decision was made about how much to sale, given that these data were based on 7-day recall  </a:t>
            </a:r>
          </a:p>
        </p:txBody>
      </p:sp>
    </p:spTree>
    <p:extLst>
      <p:ext uri="{BB962C8B-B14F-4D97-AF65-F5344CB8AC3E}">
        <p14:creationId xmlns:p14="http://schemas.microsoft.com/office/powerpoint/2010/main" val="41410686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8447760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922479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cid:image001.png@01D16D8C.9C905A10" TargetMode="External"/><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8.png"/><Relationship Id="rId5" Type="http://schemas.openxmlformats.org/officeDocument/2006/relationships/image" Target="../media/image2.png"/><Relationship Id="rId4" Type="http://schemas.openxmlformats.org/officeDocument/2006/relationships/image" Target="../media/image7.jpe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image" Target="../media/image7.jpe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cid:image001.png@01D16D8C.9C905A10" TargetMode="External"/><Relationship Id="rId2" Type="http://schemas.openxmlformats.org/officeDocument/2006/relationships/image" Target="../media/image5.png"/><Relationship Id="rId1" Type="http://schemas.openxmlformats.org/officeDocument/2006/relationships/slideMaster" Target="../slideMasters/slideMaster3.xml"/><Relationship Id="rId6" Type="http://schemas.openxmlformats.org/officeDocument/2006/relationships/image" Target="../media/image8.png"/><Relationship Id="rId5" Type="http://schemas.openxmlformats.org/officeDocument/2006/relationships/image" Target="../media/image2.png"/><Relationship Id="rId4" Type="http://schemas.openxmlformats.org/officeDocument/2006/relationships/image" Target="../media/image7.jpe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3.xml"/><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image" Target="../media/image7.jpeg"/></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1117600" y="1752600"/>
            <a:ext cx="9499600" cy="1143000"/>
          </a:xfrm>
          <a:prstGeom prst="rect">
            <a:avLst/>
          </a:prstGeom>
        </p:spPr>
        <p:txBody>
          <a:bodyPr/>
          <a:lstStyle>
            <a:lvl1pPr marL="114300" indent="0" algn="ctr">
              <a:buNone/>
              <a:defRPr sz="4800">
                <a:latin typeface="Gill Sans" pitchFamily="34" charset="0"/>
              </a:defRPr>
            </a:lvl1pPr>
          </a:lstStyle>
          <a:p>
            <a:pPr lvl="0"/>
            <a:r>
              <a:rPr lang="en-US" dirty="0"/>
              <a:t>Title of presentation here</a:t>
            </a:r>
          </a:p>
        </p:txBody>
      </p:sp>
      <p:sp>
        <p:nvSpPr>
          <p:cNvPr id="12" name="Text Placeholder 11"/>
          <p:cNvSpPr>
            <a:spLocks noGrp="1"/>
          </p:cNvSpPr>
          <p:nvPr>
            <p:ph type="body" sz="quarter" idx="12" hasCustomPrompt="1"/>
          </p:nvPr>
        </p:nvSpPr>
        <p:spPr>
          <a:xfrm>
            <a:off x="3147485" y="3581400"/>
            <a:ext cx="6100233" cy="1219200"/>
          </a:xfrm>
          <a:prstGeom prst="rect">
            <a:avLst/>
          </a:prstGeom>
        </p:spPr>
        <p:txBody>
          <a:bodyPr/>
          <a:lstStyle>
            <a:lvl1pPr marL="114300" indent="0" algn="ctr">
              <a:buNone/>
              <a:defRPr>
                <a:latin typeface="Gill Sans" pitchFamily="34" charset="0"/>
              </a:defRPr>
            </a:lvl1pPr>
            <a:lvl2pPr marL="411480" indent="0">
              <a:buNone/>
              <a:defRPr/>
            </a:lvl2pPr>
            <a:lvl3pPr marL="777240" indent="0">
              <a:buNone/>
              <a:defRPr/>
            </a:lvl3pPr>
            <a:lvl4pPr marL="1051560" indent="0">
              <a:buNone/>
              <a:defRPr/>
            </a:lvl4pPr>
          </a:lstStyle>
          <a:p>
            <a:pPr lvl="0"/>
            <a:r>
              <a:rPr lang="en-US" dirty="0"/>
              <a:t>Name(s) of presenter(s)</a:t>
            </a:r>
            <a:br>
              <a:rPr lang="en-US" dirty="0"/>
            </a:br>
            <a:r>
              <a:rPr lang="en-US" dirty="0"/>
              <a:t>Organizational affiliation</a:t>
            </a:r>
            <a:br>
              <a:rPr lang="en-US" dirty="0"/>
            </a:br>
            <a:r>
              <a:rPr lang="en-US" dirty="0"/>
              <a:t>Event name, place and dates</a:t>
            </a:r>
          </a:p>
        </p:txBody>
      </p:sp>
      <p:pic>
        <p:nvPicPr>
          <p:cNvPr id="6" name="Picture 5"/>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16967" y="5907790"/>
            <a:ext cx="7797800"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address">
    <p:spTree>
      <p:nvGrpSpPr>
        <p:cNvPr id="1" name=""/>
        <p:cNvGrpSpPr/>
        <p:nvPr/>
      </p:nvGrpSpPr>
      <p:grpSpPr>
        <a:xfrm>
          <a:off x="0" y="0"/>
          <a:ext cx="0" cy="0"/>
          <a:chOff x="0" y="0"/>
          <a:chExt cx="0" cy="0"/>
        </a:xfrm>
      </p:grpSpPr>
      <p:sp>
        <p:nvSpPr>
          <p:cNvPr id="15" name="TextBox 14"/>
          <p:cNvSpPr txBox="1"/>
          <p:nvPr userDrawn="1"/>
        </p:nvSpPr>
        <p:spPr>
          <a:xfrm>
            <a:off x="0" y="3048001"/>
            <a:ext cx="12192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576848" y="5486401"/>
            <a:ext cx="9448800" cy="857635"/>
            <a:chOff x="1451698" y="5798343"/>
            <a:chExt cx="5863502" cy="709613"/>
          </a:xfrm>
        </p:grpSpPr>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pic>
        <p:nvPicPr>
          <p:cNvPr id="13" name="Picture 12"/>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3252" y="0"/>
            <a:ext cx="12192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6"/>
          <p:cNvSpPr txBox="1">
            <a:spLocks noChangeArrowheads="1"/>
          </p:cNvSpPr>
          <p:nvPr userDrawn="1"/>
        </p:nvSpPr>
        <p:spPr bwMode="auto">
          <a:xfrm>
            <a:off x="2436460" y="6550969"/>
            <a:ext cx="8128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1000" kern="1200" dirty="0">
                <a:solidFill>
                  <a:schemeClr val="tx1"/>
                </a:solidFill>
                <a:effectLst/>
                <a:latin typeface="+mn-lt"/>
                <a:ea typeface="+mn-ea"/>
                <a:cs typeface="Arial" charset="0"/>
              </a:rPr>
              <a:t>This presentation is licensed for use under the Creative Commons Attribution 4.0 International Licence.</a:t>
            </a:r>
            <a:endParaRPr lang="en-US" sz="1000" dirty="0">
              <a:latin typeface="+mn-lt"/>
            </a:endParaRPr>
          </a:p>
        </p:txBody>
      </p:sp>
      <p:pic>
        <p:nvPicPr>
          <p:cNvPr id="16" name="Picture 15" descr="cc-by 88x31.png"/>
          <p:cNvPicPr/>
          <p:nvPr userDrawn="1"/>
        </p:nvPicPr>
        <p:blipFill>
          <a:blip r:embed="rId6" r:link="rId7" cstate="print">
            <a:extLst>
              <a:ext uri="{28A0092B-C50C-407E-A947-70E740481C1C}">
                <a14:useLocalDpi xmlns:a14="http://schemas.microsoft.com/office/drawing/2010/main" val="0"/>
              </a:ext>
            </a:extLst>
          </a:blip>
          <a:srcRect/>
          <a:stretch>
            <a:fillRect/>
          </a:stretch>
        </p:blipFill>
        <p:spPr bwMode="auto">
          <a:xfrm>
            <a:off x="1654140" y="6569512"/>
            <a:ext cx="782320" cy="207645"/>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address">
    <p:spTree>
      <p:nvGrpSpPr>
        <p:cNvPr id="1" name=""/>
        <p:cNvGrpSpPr/>
        <p:nvPr/>
      </p:nvGrpSpPr>
      <p:grpSpPr>
        <a:xfrm>
          <a:off x="0" y="0"/>
          <a:ext cx="0" cy="0"/>
          <a:chOff x="0" y="0"/>
          <a:chExt cx="0" cy="0"/>
        </a:xfrm>
      </p:grpSpPr>
      <p:sp>
        <p:nvSpPr>
          <p:cNvPr id="15" name="TextBox 14"/>
          <p:cNvSpPr txBox="1"/>
          <p:nvPr userDrawn="1"/>
        </p:nvSpPr>
        <p:spPr>
          <a:xfrm>
            <a:off x="0" y="3048001"/>
            <a:ext cx="12192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576848" y="5486401"/>
            <a:ext cx="9448800" cy="857635"/>
            <a:chOff x="1451698" y="5798343"/>
            <a:chExt cx="5863502" cy="709613"/>
          </a:xfrm>
        </p:grpSpPr>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9"/>
          <p:cNvGrpSpPr>
            <a:grpSpLocks/>
          </p:cNvGrpSpPr>
          <p:nvPr userDrawn="1"/>
        </p:nvGrpSpPr>
        <p:grpSpPr bwMode="auto">
          <a:xfrm>
            <a:off x="1584891" y="6543671"/>
            <a:ext cx="10248720" cy="230832"/>
            <a:chOff x="1066800" y="6543986"/>
            <a:chExt cx="7305540" cy="229893"/>
          </a:xfrm>
        </p:grpSpPr>
        <p:sp>
          <p:nvSpPr>
            <p:cNvPr id="11" name="TextBox 6"/>
            <p:cNvSpPr txBox="1">
              <a:spLocks noChangeArrowheads="1"/>
            </p:cNvSpPr>
            <p:nvPr/>
          </p:nvSpPr>
          <p:spPr bwMode="auto">
            <a:xfrm>
              <a:off x="1676400" y="6543986"/>
              <a:ext cx="6695940" cy="229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a:t>
              </a:r>
              <a:r>
                <a:rPr lang="en-US" sz="900" i="1" dirty="0" err="1">
                  <a:latin typeface="+mj-lt"/>
                </a:rPr>
                <a:t>licence</a:t>
              </a:r>
              <a:r>
                <a:rPr lang="en-US" sz="900" i="1" dirty="0">
                  <a:latin typeface="+mj-lt"/>
                </a:rPr>
                <a:t>. You are free to re-use or distribute this work, provided credit is given to ILRI.</a:t>
              </a:r>
              <a:endParaRPr lang="en-US" sz="900" dirty="0">
                <a:latin typeface="+mj-lt"/>
              </a:endParaRPr>
            </a:p>
          </p:txBody>
        </p:sp>
        <p:pic>
          <p:nvPicPr>
            <p:cNvPr id="12" name="Picture 11" descr="P:\Pictures&amp;Resources\Icons\by-nc-sa.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12"/>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13252" y="0"/>
            <a:ext cx="12192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39472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1_Custom Layout">
    <p:spTree>
      <p:nvGrpSpPr>
        <p:cNvPr id="1" name=""/>
        <p:cNvGrpSpPr/>
        <p:nvPr/>
      </p:nvGrpSpPr>
      <p:grpSpPr>
        <a:xfrm>
          <a:off x="0" y="0"/>
          <a:ext cx="0" cy="0"/>
          <a:chOff x="0" y="0"/>
          <a:chExt cx="0" cy="0"/>
        </a:xfrm>
      </p:grpSpPr>
      <p:sp>
        <p:nvSpPr>
          <p:cNvPr id="9" name="Text Placeholder 8"/>
          <p:cNvSpPr>
            <a:spLocks noGrp="1"/>
          </p:cNvSpPr>
          <p:nvPr>
            <p:ph type="body" sz="quarter" idx="12" hasCustomPrompt="1"/>
          </p:nvPr>
        </p:nvSpPr>
        <p:spPr>
          <a:xfrm>
            <a:off x="711200" y="1676400"/>
            <a:ext cx="10363200" cy="838200"/>
          </a:xfrm>
          <a:prstGeom prst="rect">
            <a:avLst/>
          </a:prstGeom>
        </p:spPr>
        <p:txBody>
          <a:bodyPr/>
          <a:lstStyle>
            <a:lvl1pPr marL="114300" indent="0">
              <a:buClr>
                <a:srgbClr val="712123"/>
              </a:buClr>
              <a:buNone/>
              <a:defRPr sz="4400">
                <a:latin typeface="Gill Sans" pitchFamily="34" charset="0"/>
              </a:defRPr>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dirty="0"/>
              <a:t>Title</a:t>
            </a:r>
          </a:p>
        </p:txBody>
      </p:sp>
      <p:pic>
        <p:nvPicPr>
          <p:cNvPr id="4"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3252" y="0"/>
            <a:ext cx="12192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783215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711200" y="838200"/>
            <a:ext cx="9144000" cy="1219200"/>
          </a:xfrm>
        </p:spPr>
        <p:txBody>
          <a:bodyPr>
            <a:normAutofit/>
          </a:bodyPr>
          <a:lstStyle>
            <a:lvl1pPr marL="0" indent="0" algn="l">
              <a:buNone/>
              <a:defRPr sz="4400" baseline="0">
                <a:solidFill>
                  <a:schemeClr val="tx1"/>
                </a:solidFill>
                <a:latin typeface="Gill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For charts use this style </a:t>
            </a:r>
          </a:p>
        </p:txBody>
      </p:sp>
    </p:spTree>
    <p:extLst>
      <p:ext uri="{BB962C8B-B14F-4D97-AF65-F5344CB8AC3E}">
        <p14:creationId xmlns:p14="http://schemas.microsoft.com/office/powerpoint/2010/main" val="23749201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1219200"/>
            <a:ext cx="10972800" cy="1143000"/>
          </a:xfrm>
        </p:spPr>
        <p:txBody>
          <a:bodyPr/>
          <a:lstStyle>
            <a:lvl1pPr algn="l">
              <a:defRPr/>
            </a:lvl1pPr>
          </a:lstStyle>
          <a:p>
            <a:r>
              <a:rPr lang="en-US" dirty="0"/>
              <a:t>Insert picture</a:t>
            </a:r>
          </a:p>
        </p:txBody>
      </p:sp>
      <p:pic>
        <p:nvPicPr>
          <p:cNvPr id="3"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3252" y="0"/>
            <a:ext cx="12192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161047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pic>
        <p:nvPicPr>
          <p:cNvPr id="8" name="Picture 7"/>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3252" y="0"/>
            <a:ext cx="12192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970969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address">
    <p:spTree>
      <p:nvGrpSpPr>
        <p:cNvPr id="1" name=""/>
        <p:cNvGrpSpPr/>
        <p:nvPr/>
      </p:nvGrpSpPr>
      <p:grpSpPr>
        <a:xfrm>
          <a:off x="0" y="0"/>
          <a:ext cx="0" cy="0"/>
          <a:chOff x="0" y="0"/>
          <a:chExt cx="0" cy="0"/>
        </a:xfrm>
      </p:grpSpPr>
      <p:sp>
        <p:nvSpPr>
          <p:cNvPr id="15" name="TextBox 14"/>
          <p:cNvSpPr txBox="1"/>
          <p:nvPr userDrawn="1"/>
        </p:nvSpPr>
        <p:spPr>
          <a:xfrm>
            <a:off x="0" y="3048001"/>
            <a:ext cx="12192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576848" y="5486401"/>
            <a:ext cx="9448800" cy="857635"/>
            <a:chOff x="1451698" y="5798343"/>
            <a:chExt cx="5863502" cy="709613"/>
          </a:xfrm>
        </p:grpSpPr>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pic>
        <p:nvPicPr>
          <p:cNvPr id="13" name="Picture 12"/>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3252" y="0"/>
            <a:ext cx="12192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6"/>
          <p:cNvSpPr txBox="1">
            <a:spLocks noChangeArrowheads="1"/>
          </p:cNvSpPr>
          <p:nvPr userDrawn="1"/>
        </p:nvSpPr>
        <p:spPr bwMode="auto">
          <a:xfrm>
            <a:off x="2436460" y="6550969"/>
            <a:ext cx="8128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1000" kern="1200" dirty="0">
                <a:solidFill>
                  <a:schemeClr val="tx1"/>
                </a:solidFill>
                <a:effectLst/>
                <a:latin typeface="+mn-lt"/>
                <a:ea typeface="+mn-ea"/>
                <a:cs typeface="Arial" charset="0"/>
              </a:rPr>
              <a:t>This presentation is licensed for use under the Creative Commons Attribution 4.0 International Licence.</a:t>
            </a:r>
            <a:endParaRPr lang="en-US" sz="1000" dirty="0">
              <a:latin typeface="+mn-lt"/>
            </a:endParaRPr>
          </a:p>
        </p:txBody>
      </p:sp>
      <p:pic>
        <p:nvPicPr>
          <p:cNvPr id="16" name="Picture 15" descr="cc-by 88x31.png"/>
          <p:cNvPicPr/>
          <p:nvPr userDrawn="1"/>
        </p:nvPicPr>
        <p:blipFill>
          <a:blip r:embed="rId6" r:link="rId7">
            <a:extLst>
              <a:ext uri="{28A0092B-C50C-407E-A947-70E740481C1C}">
                <a14:useLocalDpi xmlns:a14="http://schemas.microsoft.com/office/drawing/2010/main" val="0"/>
              </a:ext>
            </a:extLst>
          </a:blip>
          <a:srcRect/>
          <a:stretch>
            <a:fillRect/>
          </a:stretch>
        </p:blipFill>
        <p:spPr bwMode="auto">
          <a:xfrm>
            <a:off x="1654140" y="6569512"/>
            <a:ext cx="782320" cy="207645"/>
          </a:xfrm>
          <a:prstGeom prst="rect">
            <a:avLst/>
          </a:prstGeom>
          <a:noFill/>
          <a:ln>
            <a:noFill/>
          </a:ln>
        </p:spPr>
      </p:pic>
    </p:spTree>
    <p:extLst>
      <p:ext uri="{BB962C8B-B14F-4D97-AF65-F5344CB8AC3E}">
        <p14:creationId xmlns:p14="http://schemas.microsoft.com/office/powerpoint/2010/main" val="15814548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1_address">
    <p:spTree>
      <p:nvGrpSpPr>
        <p:cNvPr id="1" name=""/>
        <p:cNvGrpSpPr/>
        <p:nvPr/>
      </p:nvGrpSpPr>
      <p:grpSpPr>
        <a:xfrm>
          <a:off x="0" y="0"/>
          <a:ext cx="0" cy="0"/>
          <a:chOff x="0" y="0"/>
          <a:chExt cx="0" cy="0"/>
        </a:xfrm>
      </p:grpSpPr>
      <p:sp>
        <p:nvSpPr>
          <p:cNvPr id="15" name="TextBox 14"/>
          <p:cNvSpPr txBox="1"/>
          <p:nvPr userDrawn="1"/>
        </p:nvSpPr>
        <p:spPr>
          <a:xfrm>
            <a:off x="0" y="3048001"/>
            <a:ext cx="12192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576848" y="5486401"/>
            <a:ext cx="9448800" cy="857635"/>
            <a:chOff x="1451698" y="5798343"/>
            <a:chExt cx="5863502" cy="709613"/>
          </a:xfrm>
        </p:grpSpPr>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9"/>
          <p:cNvGrpSpPr>
            <a:grpSpLocks/>
          </p:cNvGrpSpPr>
          <p:nvPr userDrawn="1"/>
        </p:nvGrpSpPr>
        <p:grpSpPr bwMode="auto">
          <a:xfrm>
            <a:off x="1584891" y="6543671"/>
            <a:ext cx="10248720" cy="230832"/>
            <a:chOff x="1066800" y="6543986"/>
            <a:chExt cx="7305540" cy="229893"/>
          </a:xfrm>
        </p:grpSpPr>
        <p:sp>
          <p:nvSpPr>
            <p:cNvPr id="11" name="TextBox 6"/>
            <p:cNvSpPr txBox="1">
              <a:spLocks noChangeArrowheads="1"/>
            </p:cNvSpPr>
            <p:nvPr/>
          </p:nvSpPr>
          <p:spPr bwMode="auto">
            <a:xfrm>
              <a:off x="1676400" y="6543986"/>
              <a:ext cx="6695940" cy="229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a:t>
              </a:r>
              <a:r>
                <a:rPr lang="en-US" sz="900" i="1" dirty="0" err="1">
                  <a:latin typeface="+mj-lt"/>
                </a:rPr>
                <a:t>licence</a:t>
              </a:r>
              <a:r>
                <a:rPr lang="en-US" sz="900" i="1" dirty="0">
                  <a:latin typeface="+mj-lt"/>
                </a:rPr>
                <a:t>. You are free to re-use or distribute this work, provided credit is given to ILRI.</a:t>
              </a:r>
              <a:endParaRPr lang="en-US" sz="900" dirty="0">
                <a:latin typeface="+mj-lt"/>
              </a:endParaRPr>
            </a:p>
          </p:txBody>
        </p:sp>
        <p:pic>
          <p:nvPicPr>
            <p:cNvPr id="12" name="Picture 11" descr="P:\Pictures&amp;Resources\Icons\by-nc-sa.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12"/>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13252" y="0"/>
            <a:ext cx="12192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8523708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grap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8000" y="1600200"/>
            <a:ext cx="10160000" cy="685800"/>
          </a:xfrm>
          <a:prstGeom prst="rect">
            <a:avLst/>
          </a:prstGeom>
        </p:spPr>
        <p:txBody>
          <a:bodyPr/>
          <a:lstStyle>
            <a:lvl1pPr>
              <a:defRPr>
                <a:latin typeface="Gill Sans" pitchFamily="34" charset="0"/>
              </a:defRPr>
            </a:lvl1pPr>
          </a:lstStyle>
          <a:p>
            <a:r>
              <a:rPr lang="en-US" dirty="0"/>
              <a:t>For graphs</a:t>
            </a:r>
          </a:p>
        </p:txBody>
      </p:sp>
      <p:sp>
        <p:nvSpPr>
          <p:cNvPr id="5" name="Chart Placeholder 4"/>
          <p:cNvSpPr>
            <a:spLocks noGrp="1"/>
          </p:cNvSpPr>
          <p:nvPr>
            <p:ph type="chart" sz="quarter" idx="11" hasCustomPrompt="1"/>
          </p:nvPr>
        </p:nvSpPr>
        <p:spPr>
          <a:xfrm>
            <a:off x="711200" y="3352800"/>
            <a:ext cx="4978400" cy="2743200"/>
          </a:xfrm>
          <a:prstGeom prst="rect">
            <a:avLst/>
          </a:prstGeom>
          <a:blipFill>
            <a:blip r:embed="rId2" cstate="print"/>
            <a:stretch>
              <a:fillRect/>
            </a:stretch>
          </a:blipFill>
        </p:spPr>
        <p:txBody>
          <a:bodyPr/>
          <a:lstStyle>
            <a:lvl1pPr marL="114300" indent="0">
              <a:buNone/>
              <a:defRPr/>
            </a:lvl1pPr>
          </a:lstStyle>
          <a:p>
            <a:r>
              <a:rPr lang="en-US" dirty="0"/>
              <a:t> </a:t>
            </a:r>
          </a:p>
        </p:txBody>
      </p:sp>
    </p:spTree>
    <p:extLst>
      <p:ext uri="{BB962C8B-B14F-4D97-AF65-F5344CB8AC3E}">
        <p14:creationId xmlns:p14="http://schemas.microsoft.com/office/powerpoint/2010/main" val="31216812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
        <p:nvSpPr>
          <p:cNvPr id="9" name="Text Placeholder 8"/>
          <p:cNvSpPr>
            <a:spLocks noGrp="1"/>
          </p:cNvSpPr>
          <p:nvPr>
            <p:ph type="body" sz="quarter" idx="12" hasCustomPrompt="1"/>
          </p:nvPr>
        </p:nvSpPr>
        <p:spPr>
          <a:xfrm>
            <a:off x="711200" y="1676400"/>
            <a:ext cx="10363200" cy="838200"/>
          </a:xfrm>
          <a:prstGeom prst="rect">
            <a:avLst/>
          </a:prstGeom>
        </p:spPr>
        <p:txBody>
          <a:bodyPr/>
          <a:lstStyle>
            <a:lvl1pPr marL="114300" indent="0">
              <a:buClr>
                <a:srgbClr val="712123"/>
              </a:buClr>
              <a:buNone/>
              <a:defRPr sz="4400">
                <a:latin typeface="Gill Sans" pitchFamily="34" charset="0"/>
              </a:defRPr>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dirty="0"/>
              <a:t>Title</a:t>
            </a:r>
          </a:p>
        </p:txBody>
      </p:sp>
      <p:pic>
        <p:nvPicPr>
          <p:cNvPr id="4"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3252" y="0"/>
            <a:ext cx="12192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4186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grap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8000" y="1600200"/>
            <a:ext cx="10160000" cy="685800"/>
          </a:xfrm>
          <a:prstGeom prst="rect">
            <a:avLst/>
          </a:prstGeom>
        </p:spPr>
        <p:txBody>
          <a:bodyPr/>
          <a:lstStyle>
            <a:lvl1pPr>
              <a:defRPr>
                <a:latin typeface="Gill Sans" pitchFamily="34" charset="0"/>
              </a:defRPr>
            </a:lvl1pPr>
          </a:lstStyle>
          <a:p>
            <a:r>
              <a:rPr lang="en-US" dirty="0"/>
              <a:t>For graphs</a:t>
            </a:r>
          </a:p>
        </p:txBody>
      </p:sp>
      <p:sp>
        <p:nvSpPr>
          <p:cNvPr id="5" name="Chart Placeholder 4"/>
          <p:cNvSpPr>
            <a:spLocks noGrp="1"/>
          </p:cNvSpPr>
          <p:nvPr>
            <p:ph type="chart" sz="quarter" idx="11" hasCustomPrompt="1"/>
          </p:nvPr>
        </p:nvSpPr>
        <p:spPr>
          <a:xfrm>
            <a:off x="711200" y="3352800"/>
            <a:ext cx="4978400" cy="2743200"/>
          </a:xfrm>
          <a:prstGeom prst="rect">
            <a:avLst/>
          </a:prstGeom>
          <a:blipFill>
            <a:blip r:embed="rId2" cstate="print"/>
            <a:stretch>
              <a:fillRect/>
            </a:stretch>
          </a:blipFill>
        </p:spPr>
        <p:txBody>
          <a:bodyPr/>
          <a:lstStyle>
            <a:lvl1pPr marL="114300" indent="0">
              <a:buNone/>
              <a:defRPr/>
            </a:lvl1pPr>
          </a:lstStyle>
          <a:p>
            <a:r>
              <a:rPr lang="en-US" dirty="0"/>
              <a:t> </a:t>
            </a:r>
          </a:p>
        </p:txBody>
      </p:sp>
    </p:spTree>
    <p:extLst>
      <p:ext uri="{BB962C8B-B14F-4D97-AF65-F5344CB8AC3E}">
        <p14:creationId xmlns:p14="http://schemas.microsoft.com/office/powerpoint/2010/main" val="1003703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1295400"/>
            <a:ext cx="10160000" cy="609600"/>
          </a:xfrm>
          <a:prstGeom prst="rect">
            <a:avLst/>
          </a:prstGeom>
        </p:spPr>
        <p:txBody>
          <a:bodyPr/>
          <a:lstStyle>
            <a:lvl1pPr>
              <a:defRPr sz="4400" baseline="0">
                <a:latin typeface="Gill Sans" pitchFamily="34" charset="0"/>
              </a:defRPr>
            </a:lvl1pPr>
          </a:lstStyle>
          <a:p>
            <a:r>
              <a:rPr lang="en-US" dirty="0"/>
              <a:t>For tables use this format</a:t>
            </a:r>
          </a:p>
        </p:txBody>
      </p:sp>
      <p:sp>
        <p:nvSpPr>
          <p:cNvPr id="5" name="Table Placeholder 4"/>
          <p:cNvSpPr>
            <a:spLocks noGrp="1"/>
          </p:cNvSpPr>
          <p:nvPr>
            <p:ph type="tbl" sz="quarter" idx="12"/>
          </p:nvPr>
        </p:nvSpPr>
        <p:spPr>
          <a:xfrm>
            <a:off x="609600" y="2667000"/>
            <a:ext cx="1016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101600" y="0"/>
            <a:ext cx="1016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454662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1295400"/>
            <a:ext cx="10160000" cy="609600"/>
          </a:xfrm>
          <a:prstGeom prst="rect">
            <a:avLst/>
          </a:prstGeom>
        </p:spPr>
        <p:txBody>
          <a:bodyPr/>
          <a:lstStyle>
            <a:lvl1pPr>
              <a:defRPr baseline="0"/>
            </a:lvl1pPr>
          </a:lstStyle>
          <a:p>
            <a:r>
              <a:rPr lang="en-US" dirty="0"/>
              <a:t>For tables use this format</a:t>
            </a:r>
          </a:p>
        </p:txBody>
      </p:sp>
      <p:sp>
        <p:nvSpPr>
          <p:cNvPr id="5" name="Table Placeholder 4"/>
          <p:cNvSpPr>
            <a:spLocks noGrp="1"/>
          </p:cNvSpPr>
          <p:nvPr>
            <p:ph type="tbl" sz="quarter" idx="12"/>
          </p:nvPr>
        </p:nvSpPr>
        <p:spPr>
          <a:xfrm>
            <a:off x="609600" y="2667000"/>
            <a:ext cx="1016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101600" y="0"/>
            <a:ext cx="1016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1497648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6A63D4-74A6-456B-87CA-A6BE623C078A}" type="datetime1">
              <a:rPr lang="en-US" smtClean="0"/>
              <a:t>10/15/2021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6C4B252-D831-4525-A9D4-2A9DE974F229}" type="slidenum">
              <a:rPr lang="en-US" smtClean="0"/>
              <a:t>‹#›</a:t>
            </a:fld>
            <a:endParaRPr lang="en-US"/>
          </a:p>
        </p:txBody>
      </p:sp>
    </p:spTree>
    <p:extLst>
      <p:ext uri="{BB962C8B-B14F-4D97-AF65-F5344CB8AC3E}">
        <p14:creationId xmlns:p14="http://schemas.microsoft.com/office/powerpoint/2010/main" val="40969643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711200" y="838200"/>
            <a:ext cx="9144000" cy="1219200"/>
          </a:xfrm>
        </p:spPr>
        <p:txBody>
          <a:bodyPr>
            <a:normAutofit/>
          </a:bodyPr>
          <a:lstStyle>
            <a:lvl1pPr marL="0" indent="0" algn="l">
              <a:buNone/>
              <a:defRPr sz="4400" baseline="0">
                <a:solidFill>
                  <a:schemeClr val="tx1"/>
                </a:solidFill>
                <a:latin typeface="Gill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For charts use this style </a:t>
            </a:r>
          </a:p>
        </p:txBody>
      </p:sp>
    </p:spTree>
    <p:extLst>
      <p:ext uri="{BB962C8B-B14F-4D97-AF65-F5344CB8AC3E}">
        <p14:creationId xmlns:p14="http://schemas.microsoft.com/office/powerpoint/2010/main" val="4065446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1219200"/>
            <a:ext cx="10972800" cy="1143000"/>
          </a:xfrm>
        </p:spPr>
        <p:txBody>
          <a:bodyPr/>
          <a:lstStyle>
            <a:lvl1pPr algn="l">
              <a:defRPr/>
            </a:lvl1pPr>
          </a:lstStyle>
          <a:p>
            <a:r>
              <a:rPr lang="en-US" dirty="0"/>
              <a:t>Insert picture</a:t>
            </a:r>
          </a:p>
        </p:txBody>
      </p:sp>
      <p:pic>
        <p:nvPicPr>
          <p:cNvPr id="3"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3252" y="0"/>
            <a:ext cx="12192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99782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pic>
        <p:nvPicPr>
          <p:cNvPr id="8" name="Picture 7"/>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3252" y="0"/>
            <a:ext cx="12192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1120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7"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5.xml"/><Relationship Id="rId7"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tint val="90000"/>
              </a:schemeClr>
            </a:gs>
            <a:gs pos="100000">
              <a:schemeClr val="bg1">
                <a:shade val="100000"/>
                <a:satMod val="115000"/>
              </a:schemeClr>
            </a:gs>
            <a:gs pos="100000">
              <a:schemeClr val="bg1">
                <a:shade val="70000"/>
                <a:satMod val="130000"/>
              </a:schemeClr>
            </a:gs>
          </a:gsLst>
          <a:path path="circle">
            <a:fillToRect l="20000" t="50000" r="100000" b="50000"/>
          </a:path>
          <a:tileRect/>
        </a:gradFill>
        <a:effectLst/>
      </p:bgPr>
    </p:bg>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3252" y="0"/>
            <a:ext cx="12192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661" r:id="rId1"/>
    <p:sldLayoutId id="2147483670" r:id="rId2"/>
    <p:sldLayoutId id="2147483667" r:id="rId3"/>
    <p:sldLayoutId id="2147483668" r:id="rId4"/>
    <p:sldLayoutId id="2147483673" r:id="rId5"/>
    <p:sldLayoutId id="2147483691" r:id="rId6"/>
  </p:sldLayoutIdLst>
  <p:hf hdr="0" ftr="0" dt="0"/>
  <p:txStyles>
    <p:title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p:titleStyle>
    <p:body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dirty="0"/>
              <a:t>Insert picture</a:t>
            </a:r>
          </a:p>
        </p:txBody>
      </p:sp>
      <p:sp>
        <p:nvSpPr>
          <p:cNvPr id="3" name="Text Placeholder 2"/>
          <p:cNvSpPr>
            <a:spLocks noGrp="1"/>
          </p:cNvSpPr>
          <p:nvPr>
            <p:ph type="body" idx="1"/>
          </p:nvPr>
        </p:nvSpPr>
        <p:spPr>
          <a:xfrm>
            <a:off x="609600" y="1600201"/>
            <a:ext cx="6908800" cy="2971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36362905"/>
      </p:ext>
    </p:extLst>
  </p:cSld>
  <p:clrMap bg1="lt1" tx1="dk1" bg2="lt2" tx2="dk2" accent1="accent1" accent2="accent2" accent3="accent3" accent4="accent4" accent5="accent5" accent6="accent6" hlink="hlink" folHlink="folHlink"/>
  <p:sldLayoutIdLst>
    <p:sldLayoutId id="2147483675" r:id="rId1"/>
    <p:sldLayoutId id="2147483680" r:id="rId2"/>
    <p:sldLayoutId id="2147483676" r:id="rId3"/>
    <p:sldLayoutId id="2147483666" r:id="rId4"/>
    <p:sldLayoutId id="2147483679" r:id="rId5"/>
    <p:sldLayoutId id="2147483690" r:id="rId6"/>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dirty="0"/>
              <a:t>Insert picture</a:t>
            </a:r>
          </a:p>
        </p:txBody>
      </p:sp>
      <p:sp>
        <p:nvSpPr>
          <p:cNvPr id="3" name="Text Placeholder 2"/>
          <p:cNvSpPr>
            <a:spLocks noGrp="1"/>
          </p:cNvSpPr>
          <p:nvPr>
            <p:ph type="body" idx="1"/>
          </p:nvPr>
        </p:nvSpPr>
        <p:spPr>
          <a:xfrm>
            <a:off x="609600" y="1600201"/>
            <a:ext cx="6908800" cy="2971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02823459"/>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8" r:id="rId6"/>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1981200" y="1905000"/>
            <a:ext cx="8077199" cy="1036599"/>
          </a:xfrm>
          <a:solidFill>
            <a:schemeClr val="bg1"/>
          </a:solidFill>
        </p:spPr>
        <p:txBody>
          <a:bodyPr/>
          <a:lstStyle/>
          <a:p>
            <a:r>
              <a:rPr lang="en-US" sz="2800" b="1" kern="1400" spc="-50" dirty="0">
                <a:latin typeface="+mn-lt"/>
                <a:ea typeface="Times New Roman" panose="02020603050405020304" pitchFamily="18" charset="0"/>
                <a:cs typeface="Times New Roman" panose="02020603050405020304" pitchFamily="18" charset="0"/>
              </a:rPr>
              <a:t>Household Characterization, Africa RISING Evaluation in East and Southern Africa…</a:t>
            </a:r>
          </a:p>
          <a:p>
            <a:r>
              <a:rPr lang="en-US" sz="2800" b="1" kern="1400" spc="-50" dirty="0">
                <a:solidFill>
                  <a:srgbClr val="FF0000"/>
                </a:solidFill>
                <a:latin typeface="+mn-lt"/>
                <a:ea typeface="Times New Roman" panose="02020603050405020304" pitchFamily="18" charset="0"/>
                <a:cs typeface="Times New Roman" panose="02020603050405020304" pitchFamily="18" charset="0"/>
              </a:rPr>
              <a:t>and monitoring</a:t>
            </a:r>
            <a:r>
              <a:rPr lang="en-US" sz="2800" b="1" kern="1400" spc="-50" dirty="0">
                <a:latin typeface="+mn-lt"/>
                <a:ea typeface="Times New Roman" panose="02020603050405020304" pitchFamily="18" charset="0"/>
                <a:cs typeface="Times New Roman" panose="02020603050405020304" pitchFamily="18" charset="0"/>
              </a:rPr>
              <a:t>!</a:t>
            </a:r>
          </a:p>
          <a:p>
            <a:endParaRPr lang="en-US" sz="2800" b="1" kern="1400" spc="-50" dirty="0">
              <a:latin typeface="+mn-lt"/>
              <a:ea typeface="Times New Roman" panose="02020603050405020304" pitchFamily="18" charset="0"/>
              <a:cs typeface="Times New Roman" panose="02020603050405020304" pitchFamily="18" charset="0"/>
            </a:endParaRPr>
          </a:p>
        </p:txBody>
      </p:sp>
      <p:sp>
        <p:nvSpPr>
          <p:cNvPr id="3" name="Text Placeholder 2"/>
          <p:cNvSpPr>
            <a:spLocks noGrp="1"/>
          </p:cNvSpPr>
          <p:nvPr>
            <p:ph type="body" sz="quarter" idx="12"/>
          </p:nvPr>
        </p:nvSpPr>
        <p:spPr>
          <a:xfrm>
            <a:off x="1981200" y="3573502"/>
            <a:ext cx="7696200" cy="685800"/>
          </a:xfrm>
          <a:solidFill>
            <a:schemeClr val="bg1"/>
          </a:solidFill>
        </p:spPr>
        <p:txBody>
          <a:bodyPr/>
          <a:lstStyle/>
          <a:p>
            <a:r>
              <a:rPr lang="en-US" sz="2000" dirty="0">
                <a:latin typeface="Calibri" panose="020F0502020204030204" pitchFamily="34" charset="0"/>
                <a:cs typeface="Times New Roman" panose="02020603050405020304" pitchFamily="18" charset="0"/>
              </a:rPr>
              <a:t>Carlo Azzarri, Pauline Castaing, Beliyou Haile</a:t>
            </a:r>
          </a:p>
          <a:p>
            <a:r>
              <a:rPr lang="en-US" sz="2000" dirty="0">
                <a:latin typeface="Calibri" panose="020F0502020204030204" pitchFamily="34" charset="0"/>
                <a:cs typeface="Times New Roman" panose="02020603050405020304" pitchFamily="18" charset="0"/>
              </a:rPr>
              <a:t> Regis Chikowo, Daniel Mgalla, Leulsegged Kasa </a:t>
            </a:r>
          </a:p>
          <a:p>
            <a:endParaRPr lang="en-US" sz="2000" dirty="0">
              <a:latin typeface="Calibri" panose="020F0502020204030204" pitchFamily="34" charset="0"/>
              <a:cs typeface="Times New Roman" panose="02020603050405020304" pitchFamily="18" charset="0"/>
            </a:endParaRPr>
          </a:p>
          <a:p>
            <a:endParaRPr lang="en-US" sz="1800" dirty="0">
              <a:latin typeface="Calibri" panose="020F0502020204030204" pitchFamily="34" charset="0"/>
              <a:cs typeface="Times New Roman" panose="02020603050405020304" pitchFamily="18" charset="0"/>
            </a:endParaRPr>
          </a:p>
          <a:p>
            <a:endParaRPr lang="en-US" sz="1800" dirty="0">
              <a:solidFill>
                <a:srgbClr val="FF0000"/>
              </a:solidFill>
              <a:effectLst/>
              <a:latin typeface="Arial" panose="020B0604020202020204" pitchFamily="34" charset="0"/>
            </a:endParaRPr>
          </a:p>
        </p:txBody>
      </p:sp>
      <p:sp>
        <p:nvSpPr>
          <p:cNvPr id="7" name="TextBox 6">
            <a:extLst>
              <a:ext uri="{FF2B5EF4-FFF2-40B4-BE49-F238E27FC236}">
                <a16:creationId xmlns:a16="http://schemas.microsoft.com/office/drawing/2014/main" id="{8FE03264-6ED5-4B03-AF6F-120FB4AE6D12}"/>
              </a:ext>
            </a:extLst>
          </p:cNvPr>
          <p:cNvSpPr txBox="1"/>
          <p:nvPr/>
        </p:nvSpPr>
        <p:spPr>
          <a:xfrm>
            <a:off x="2777876" y="4876800"/>
            <a:ext cx="6102848" cy="677108"/>
          </a:xfrm>
          <a:prstGeom prst="rect">
            <a:avLst/>
          </a:prstGeom>
          <a:noFill/>
        </p:spPr>
        <p:txBody>
          <a:bodyPr wrap="square">
            <a:spAutoFit/>
          </a:bodyPr>
          <a:lstStyle/>
          <a:p>
            <a:pPr algn="ctr"/>
            <a:r>
              <a:rPr lang="en-US" sz="2000" i="1" dirty="0">
                <a:effectLst/>
                <a:latin typeface="Calibri" panose="020F0502020204030204" pitchFamily="34" charset="0"/>
                <a:ea typeface="Times New Roman" panose="02020603050405020304" pitchFamily="18" charset="0"/>
              </a:rPr>
              <a:t>ESA Project Review and Planning Meeting</a:t>
            </a:r>
          </a:p>
          <a:p>
            <a:pPr algn="ctr"/>
            <a:r>
              <a:rPr lang="en-US" sz="1800" i="1" dirty="0">
                <a:effectLst/>
                <a:latin typeface="Calibri" panose="020F0502020204030204" pitchFamily="34" charset="0"/>
                <a:ea typeface="Times New Roman" panose="02020603050405020304" pitchFamily="18" charset="0"/>
              </a:rPr>
              <a:t>September</a:t>
            </a:r>
            <a:r>
              <a:rPr lang="en-US" i="1" dirty="0">
                <a:latin typeface="Calibri" panose="020F0502020204030204" pitchFamily="34" charset="0"/>
                <a:ea typeface="Times New Roman" panose="02020603050405020304" pitchFamily="18" charset="0"/>
              </a:rPr>
              <a:t> 14-16, 2021</a:t>
            </a:r>
            <a:endParaRPr lang="en-US" sz="2000" i="1" dirty="0"/>
          </a:p>
        </p:txBody>
      </p:sp>
    </p:spTree>
    <p:extLst>
      <p:ext uri="{BB962C8B-B14F-4D97-AF65-F5344CB8AC3E}">
        <p14:creationId xmlns:p14="http://schemas.microsoft.com/office/powerpoint/2010/main" val="2439034398"/>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2987CC1-F641-46A3-AD2A-7F21EEE0D64A}"/>
              </a:ext>
            </a:extLst>
          </p:cNvPr>
          <p:cNvSpPr txBox="1"/>
          <p:nvPr/>
        </p:nvSpPr>
        <p:spPr>
          <a:xfrm>
            <a:off x="2362200" y="17929"/>
            <a:ext cx="7467600" cy="461665"/>
          </a:xfrm>
          <a:prstGeom prst="rect">
            <a:avLst/>
          </a:prstGeom>
          <a:solidFill>
            <a:schemeClr val="bg1"/>
          </a:solidFill>
          <a:ln>
            <a:solidFill>
              <a:schemeClr val="bg1"/>
            </a:solidFill>
          </a:ln>
        </p:spPr>
        <p:txBody>
          <a:bodyPr wrap="square" rtlCol="0">
            <a:spAutoFit/>
          </a:bodyPr>
          <a:lstStyle/>
          <a:p>
            <a:pPr algn="ctr"/>
            <a:r>
              <a:rPr lang="en-US" sz="2400" b="1" dirty="0"/>
              <a:t>2. </a:t>
            </a:r>
            <a:r>
              <a:rPr lang="en-US" sz="2400" b="1" dirty="0" err="1"/>
              <a:t>DiD</a:t>
            </a:r>
            <a:r>
              <a:rPr lang="en-US" sz="2400" b="1" dirty="0"/>
              <a:t> results for Malawi – household level indicators </a:t>
            </a:r>
            <a:endParaRPr lang="en-US" sz="2400" b="1" dirty="0">
              <a:solidFill>
                <a:schemeClr val="bg1"/>
              </a:solidFill>
            </a:endParaRPr>
          </a:p>
        </p:txBody>
      </p:sp>
      <p:graphicFrame>
        <p:nvGraphicFramePr>
          <p:cNvPr id="5" name="Table 4">
            <a:extLst>
              <a:ext uri="{FF2B5EF4-FFF2-40B4-BE49-F238E27FC236}">
                <a16:creationId xmlns:a16="http://schemas.microsoft.com/office/drawing/2014/main" id="{5F90B867-6412-4740-92F7-62B9A1BB9717}"/>
              </a:ext>
            </a:extLst>
          </p:cNvPr>
          <p:cNvGraphicFramePr>
            <a:graphicFrameLocks noGrp="1"/>
          </p:cNvGraphicFramePr>
          <p:nvPr>
            <p:extLst>
              <p:ext uri="{D42A27DB-BD31-4B8C-83A1-F6EECF244321}">
                <p14:modId xmlns:p14="http://schemas.microsoft.com/office/powerpoint/2010/main" val="1856152813"/>
              </p:ext>
            </p:extLst>
          </p:nvPr>
        </p:nvGraphicFramePr>
        <p:xfrm>
          <a:off x="1219200" y="479594"/>
          <a:ext cx="9220199" cy="6387915"/>
        </p:xfrm>
        <a:graphic>
          <a:graphicData uri="http://schemas.openxmlformats.org/drawingml/2006/table">
            <a:tbl>
              <a:tblPr/>
              <a:tblGrid>
                <a:gridCol w="3589013">
                  <a:extLst>
                    <a:ext uri="{9D8B030D-6E8A-4147-A177-3AD203B41FA5}">
                      <a16:colId xmlns:a16="http://schemas.microsoft.com/office/drawing/2014/main" val="3893925118"/>
                    </a:ext>
                  </a:extLst>
                </a:gridCol>
                <a:gridCol w="915640">
                  <a:extLst>
                    <a:ext uri="{9D8B030D-6E8A-4147-A177-3AD203B41FA5}">
                      <a16:colId xmlns:a16="http://schemas.microsoft.com/office/drawing/2014/main" val="3119817075"/>
                    </a:ext>
                  </a:extLst>
                </a:gridCol>
                <a:gridCol w="68673">
                  <a:extLst>
                    <a:ext uri="{9D8B030D-6E8A-4147-A177-3AD203B41FA5}">
                      <a16:colId xmlns:a16="http://schemas.microsoft.com/office/drawing/2014/main" val="2215958856"/>
                    </a:ext>
                  </a:extLst>
                </a:gridCol>
                <a:gridCol w="915640">
                  <a:extLst>
                    <a:ext uri="{9D8B030D-6E8A-4147-A177-3AD203B41FA5}">
                      <a16:colId xmlns:a16="http://schemas.microsoft.com/office/drawing/2014/main" val="3354589528"/>
                    </a:ext>
                  </a:extLst>
                </a:gridCol>
                <a:gridCol w="915640">
                  <a:extLst>
                    <a:ext uri="{9D8B030D-6E8A-4147-A177-3AD203B41FA5}">
                      <a16:colId xmlns:a16="http://schemas.microsoft.com/office/drawing/2014/main" val="3002353218"/>
                    </a:ext>
                  </a:extLst>
                </a:gridCol>
                <a:gridCol w="68673">
                  <a:extLst>
                    <a:ext uri="{9D8B030D-6E8A-4147-A177-3AD203B41FA5}">
                      <a16:colId xmlns:a16="http://schemas.microsoft.com/office/drawing/2014/main" val="682901468"/>
                    </a:ext>
                  </a:extLst>
                </a:gridCol>
                <a:gridCol w="915640">
                  <a:extLst>
                    <a:ext uri="{9D8B030D-6E8A-4147-A177-3AD203B41FA5}">
                      <a16:colId xmlns:a16="http://schemas.microsoft.com/office/drawing/2014/main" val="1873721986"/>
                    </a:ext>
                  </a:extLst>
                </a:gridCol>
                <a:gridCol w="915640">
                  <a:extLst>
                    <a:ext uri="{9D8B030D-6E8A-4147-A177-3AD203B41FA5}">
                      <a16:colId xmlns:a16="http://schemas.microsoft.com/office/drawing/2014/main" val="2169433930"/>
                    </a:ext>
                  </a:extLst>
                </a:gridCol>
                <a:gridCol w="915640">
                  <a:extLst>
                    <a:ext uri="{9D8B030D-6E8A-4147-A177-3AD203B41FA5}">
                      <a16:colId xmlns:a16="http://schemas.microsoft.com/office/drawing/2014/main" val="708957823"/>
                    </a:ext>
                  </a:extLst>
                </a:gridCol>
              </a:tblGrid>
              <a:tr h="215687">
                <a:tc>
                  <a:txBody>
                    <a:bodyPr/>
                    <a:lstStyle/>
                    <a:p>
                      <a:pPr algn="l" fontAlgn="ctr"/>
                      <a:endParaRPr lang="en-US" sz="1400" b="0" i="0" u="none" strike="noStrike" dirty="0">
                        <a:solidFill>
                          <a:srgbClr val="000000"/>
                        </a:solidFill>
                        <a:effectLst/>
                        <a:latin typeface="Times New Roman" panose="02020603050405020304" pitchFamily="18" charset="0"/>
                      </a:endParaRPr>
                    </a:p>
                  </a:txBody>
                  <a:tcPr marL="7425" marR="7425" marT="7425" marB="0" anchor="ctr">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AR treated-t1</a:t>
                      </a:r>
                    </a:p>
                  </a:txBody>
                  <a:tcPr marL="7425" marR="7425" marT="7425" marB="0" anchor="b">
                    <a:lnL>
                      <a:noFill/>
                    </a:lnL>
                    <a:lnR>
                      <a:noFill/>
                    </a:lnR>
                    <a:lnT>
                      <a:noFill/>
                    </a:lnT>
                    <a:lnB>
                      <a:noFill/>
                    </a:lnB>
                    <a:solidFill>
                      <a:schemeClr val="bg1"/>
                    </a:solidFill>
                  </a:tcPr>
                </a:tc>
                <a:tc>
                  <a:txBody>
                    <a:bodyPr/>
                    <a:lstStyle/>
                    <a:p>
                      <a:pPr algn="l" fontAlgn="b"/>
                      <a:endParaRPr lang="en-US" sz="1400" b="0" i="0" u="none" strike="noStrike">
                        <a:solidFill>
                          <a:srgbClr val="000000"/>
                        </a:solidFill>
                        <a:effectLst/>
                        <a:latin typeface="Calibri" panose="020F0502020204030204" pitchFamily="34" charset="0"/>
                      </a:endParaRP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AR treated-t0</a:t>
                      </a: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Control-t1</a:t>
                      </a:r>
                    </a:p>
                  </a:txBody>
                  <a:tcPr marL="7425" marR="7425" marT="7425" marB="0" anchor="b">
                    <a:lnL>
                      <a:noFill/>
                    </a:lnL>
                    <a:lnR>
                      <a:noFill/>
                    </a:lnR>
                    <a:lnT>
                      <a:noFill/>
                    </a:lnT>
                    <a:lnB>
                      <a:noFill/>
                    </a:lnB>
                    <a:solidFill>
                      <a:schemeClr val="bg1"/>
                    </a:solidFill>
                  </a:tcPr>
                </a:tc>
                <a:tc>
                  <a:txBody>
                    <a:bodyPr/>
                    <a:lstStyle/>
                    <a:p>
                      <a:pPr algn="l" fontAlgn="b"/>
                      <a:endParaRPr lang="en-US" sz="1400" b="0" i="0" u="none" strike="noStrike">
                        <a:solidFill>
                          <a:srgbClr val="000000"/>
                        </a:solidFill>
                        <a:effectLst/>
                        <a:latin typeface="Calibri" panose="020F0502020204030204" pitchFamily="34" charset="0"/>
                      </a:endParaRP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Control-t0</a:t>
                      </a: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dirty="0" err="1">
                          <a:solidFill>
                            <a:srgbClr val="000000"/>
                          </a:solidFill>
                          <a:effectLst/>
                          <a:latin typeface="Times New Roman" panose="02020603050405020304" pitchFamily="18" charset="0"/>
                        </a:rPr>
                        <a:t>DiD</a:t>
                      </a:r>
                      <a:endParaRPr lang="en-US" sz="1400" b="0" i="0" u="none" strike="noStrike" dirty="0">
                        <a:solidFill>
                          <a:srgbClr val="000000"/>
                        </a:solidFill>
                        <a:effectLst/>
                        <a:latin typeface="Times New Roman" panose="02020603050405020304" pitchFamily="18" charset="0"/>
                      </a:endParaRP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P-value</a:t>
                      </a:r>
                    </a:p>
                  </a:txBody>
                  <a:tcPr marL="7425" marR="7425" marT="7425" marB="0" anchor="b">
                    <a:lnL>
                      <a:noFill/>
                    </a:lnL>
                    <a:lnR>
                      <a:noFill/>
                    </a:lnR>
                    <a:lnT>
                      <a:noFill/>
                    </a:lnT>
                    <a:lnB>
                      <a:noFill/>
                    </a:lnB>
                    <a:solidFill>
                      <a:schemeClr val="bg1"/>
                    </a:solidFill>
                  </a:tcPr>
                </a:tc>
                <a:extLst>
                  <a:ext uri="{0D108BD9-81ED-4DB2-BD59-A6C34878D82A}">
                    <a16:rowId xmlns:a16="http://schemas.microsoft.com/office/drawing/2014/main" val="4057902085"/>
                  </a:ext>
                </a:extLst>
              </a:tr>
              <a:tr h="215687">
                <a:tc>
                  <a:txBody>
                    <a:bodyPr/>
                    <a:lstStyle/>
                    <a:p>
                      <a:pPr algn="l" fontAlgn="ctr"/>
                      <a:r>
                        <a:rPr lang="en-US" sz="1400" b="0" i="0" u="none" strike="noStrike" dirty="0">
                          <a:solidFill>
                            <a:srgbClr val="000000"/>
                          </a:solidFill>
                          <a:effectLst/>
                          <a:latin typeface="Times New Roman" panose="02020603050405020304" pitchFamily="18" charset="0"/>
                        </a:rPr>
                        <a:t> </a:t>
                      </a:r>
                    </a:p>
                  </a:txBody>
                  <a:tcPr marL="7425" marR="7425" marT="7425" marB="0" anchor="ctr">
                    <a:lnL>
                      <a:noFill/>
                    </a:lnL>
                    <a:lnR>
                      <a:noFill/>
                    </a:lnR>
                    <a:lnT>
                      <a:noFill/>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c1</a:t>
                      </a:r>
                    </a:p>
                  </a:txBody>
                  <a:tcPr marL="7425" marR="7425" marT="7425" marB="0" anchor="b">
                    <a:lnL>
                      <a:noFill/>
                    </a:lnL>
                    <a:lnR>
                      <a:noFill/>
                    </a:lnR>
                    <a:lnT>
                      <a:noFill/>
                    </a:lnT>
                    <a:lnB w="6350" cap="flat" cmpd="sng" algn="ctr">
                      <a:solidFill>
                        <a:srgbClr val="000000"/>
                      </a:solidFill>
                      <a:prstDash val="solid"/>
                      <a:round/>
                      <a:headEnd type="none" w="med" len="med"/>
                      <a:tailEnd type="none" w="med" len="med"/>
                    </a:lnB>
                    <a:solidFill>
                      <a:schemeClr val="bg1"/>
                    </a:solidFill>
                  </a:tcPr>
                </a:tc>
                <a:tc>
                  <a:txBody>
                    <a:bodyPr/>
                    <a:lstStyle/>
                    <a:p>
                      <a:pPr algn="l" fontAlgn="b"/>
                      <a:endParaRPr lang="en-US" sz="1400" b="0" i="0" u="none" strike="noStrike">
                        <a:solidFill>
                          <a:srgbClr val="000000"/>
                        </a:solidFill>
                        <a:effectLst/>
                        <a:latin typeface="Calibri" panose="020F0502020204030204" pitchFamily="34" charset="0"/>
                      </a:endParaRP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c2</a:t>
                      </a:r>
                    </a:p>
                  </a:txBody>
                  <a:tcPr marL="7425" marR="7425" marT="7425" marB="0" anchor="b">
                    <a:lnL>
                      <a:noFill/>
                    </a:lnL>
                    <a:lnR>
                      <a:noFill/>
                    </a:lnR>
                    <a:lnT>
                      <a:noFill/>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c3</a:t>
                      </a:r>
                    </a:p>
                  </a:txBody>
                  <a:tcPr marL="7425" marR="7425" marT="7425" marB="0" anchor="b">
                    <a:lnL>
                      <a:noFill/>
                    </a:lnL>
                    <a:lnR>
                      <a:noFill/>
                    </a:lnR>
                    <a:lnT>
                      <a:noFill/>
                    </a:lnT>
                    <a:lnB w="6350" cap="flat" cmpd="sng" algn="ctr">
                      <a:solidFill>
                        <a:srgbClr val="000000"/>
                      </a:solidFill>
                      <a:prstDash val="solid"/>
                      <a:round/>
                      <a:headEnd type="none" w="med" len="med"/>
                      <a:tailEnd type="none" w="med" len="med"/>
                    </a:lnB>
                    <a:solidFill>
                      <a:schemeClr val="bg1"/>
                    </a:solidFill>
                  </a:tcPr>
                </a:tc>
                <a:tc>
                  <a:txBody>
                    <a:bodyPr/>
                    <a:lstStyle/>
                    <a:p>
                      <a:pPr algn="l" fontAlgn="b"/>
                      <a:endParaRPr lang="en-US" sz="1400" b="0" i="0" u="none" strike="noStrike">
                        <a:solidFill>
                          <a:srgbClr val="000000"/>
                        </a:solidFill>
                        <a:effectLst/>
                        <a:latin typeface="Calibri" panose="020F0502020204030204" pitchFamily="34" charset="0"/>
                      </a:endParaRP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c4</a:t>
                      </a:r>
                    </a:p>
                  </a:txBody>
                  <a:tcPr marL="7425" marR="7425" marT="7425" marB="0" anchor="b">
                    <a:lnL>
                      <a:noFill/>
                    </a:lnL>
                    <a:lnR>
                      <a:noFill/>
                    </a:lnR>
                    <a:lnT>
                      <a:noFill/>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400" b="0" i="0" u="none" strike="noStrike" dirty="0">
                          <a:solidFill>
                            <a:srgbClr val="000000"/>
                          </a:solidFill>
                          <a:effectLst/>
                          <a:latin typeface="Times New Roman" panose="02020603050405020304" pitchFamily="18" charset="0"/>
                        </a:rPr>
                        <a:t>c5</a:t>
                      </a:r>
                    </a:p>
                  </a:txBody>
                  <a:tcPr marL="7425" marR="7425" marT="7425" marB="0" anchor="b">
                    <a:lnL>
                      <a:noFill/>
                    </a:lnL>
                    <a:lnR>
                      <a:noFill/>
                    </a:lnR>
                    <a:lnT>
                      <a:noFill/>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c6</a:t>
                      </a:r>
                    </a:p>
                  </a:txBody>
                  <a:tcPr marL="7425" marR="7425" marT="7425" marB="0" anchor="b">
                    <a:lnL>
                      <a:noFill/>
                    </a:lnL>
                    <a:lnR>
                      <a:noFill/>
                    </a:lnR>
                    <a:lnT>
                      <a:noFill/>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608227338"/>
                  </a:ext>
                </a:extLst>
              </a:tr>
              <a:tr h="215687">
                <a:tc>
                  <a:txBody>
                    <a:bodyPr/>
                    <a:lstStyle/>
                    <a:p>
                      <a:pPr algn="l" fontAlgn="ctr"/>
                      <a:r>
                        <a:rPr lang="en-US" sz="1400" b="0" i="0" u="none" strike="noStrike">
                          <a:solidFill>
                            <a:srgbClr val="000000"/>
                          </a:solidFill>
                          <a:effectLst/>
                          <a:latin typeface="Times New Roman" panose="02020603050405020304" pitchFamily="18" charset="0"/>
                        </a:rPr>
                        <a:t>Inorganic fertilizer used (kg/ha)</a:t>
                      </a:r>
                    </a:p>
                  </a:txBody>
                  <a:tcPr marL="7425" marR="7425" marT="7425" marB="0" anchor="ctr">
                    <a:lnL>
                      <a:noFill/>
                    </a:lnL>
                    <a:lnR>
                      <a:noFill/>
                    </a:lnR>
                    <a:lnT w="6350" cap="flat" cmpd="sng" algn="ctr">
                      <a:solidFill>
                        <a:srgbClr val="000000"/>
                      </a:solidFill>
                      <a:prstDash val="solid"/>
                      <a:round/>
                      <a:headEnd type="none" w="med" len="med"/>
                      <a:tailEnd type="none" w="med" len="med"/>
                    </a:lnT>
                    <a:lnB>
                      <a:noFill/>
                    </a:lnB>
                    <a:solidFill>
                      <a:schemeClr val="bg1"/>
                    </a:solidFill>
                  </a:tcPr>
                </a:tc>
                <a:tc>
                  <a:txBody>
                    <a:bodyPr/>
                    <a:lstStyle/>
                    <a:p>
                      <a:pPr algn="ctr" fontAlgn="b"/>
                      <a:r>
                        <a:rPr lang="en-US" sz="1400" b="0" i="0" u="none" strike="noStrike" dirty="0">
                          <a:solidFill>
                            <a:srgbClr val="000000"/>
                          </a:solidFill>
                          <a:effectLst/>
                          <a:latin typeface="Times New Roman" panose="02020603050405020304" pitchFamily="18" charset="0"/>
                        </a:rPr>
                        <a:t>135.97</a:t>
                      </a:r>
                    </a:p>
                  </a:txBody>
                  <a:tcPr marL="7425" marR="7425" marT="7425" marB="0" anchor="b">
                    <a:lnL>
                      <a:noFill/>
                    </a:lnL>
                    <a:lnR>
                      <a:noFill/>
                    </a:lnR>
                    <a:lnT w="6350" cap="flat" cmpd="sng" algn="ctr">
                      <a:solidFill>
                        <a:srgbClr val="000000"/>
                      </a:solidFill>
                      <a:prstDash val="solid"/>
                      <a:round/>
                      <a:headEnd type="none" w="med" len="med"/>
                      <a:tailEnd type="none" w="med" len="med"/>
                    </a:lnT>
                    <a:lnB>
                      <a:noFill/>
                    </a:lnB>
                    <a:solidFill>
                      <a:schemeClr val="bg1"/>
                    </a:solidFill>
                  </a:tcPr>
                </a:tc>
                <a:tc>
                  <a:txBody>
                    <a:bodyPr/>
                    <a:lstStyle/>
                    <a:p>
                      <a:pPr algn="l" fontAlgn="b"/>
                      <a:endParaRPr lang="en-US" sz="1400" b="0" i="0" u="none" strike="noStrike">
                        <a:solidFill>
                          <a:srgbClr val="000000"/>
                        </a:solidFill>
                        <a:effectLst/>
                        <a:latin typeface="Calibri" panose="020F0502020204030204" pitchFamily="34" charset="0"/>
                      </a:endParaRP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94.03</a:t>
                      </a:r>
                    </a:p>
                  </a:txBody>
                  <a:tcPr marL="7425" marR="7425" marT="7425" marB="0" anchor="b">
                    <a:lnL>
                      <a:noFill/>
                    </a:lnL>
                    <a:lnR>
                      <a:noFill/>
                    </a:lnR>
                    <a:lnT w="6350" cap="flat" cmpd="sng" algn="ctr">
                      <a:solidFill>
                        <a:srgbClr val="000000"/>
                      </a:solidFill>
                      <a:prstDash val="solid"/>
                      <a:round/>
                      <a:headEnd type="none" w="med" len="med"/>
                      <a:tailEnd type="none" w="med" len="med"/>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129.00</a:t>
                      </a:r>
                    </a:p>
                  </a:txBody>
                  <a:tcPr marL="7425" marR="7425" marT="7425" marB="0" anchor="b">
                    <a:lnL>
                      <a:noFill/>
                    </a:lnL>
                    <a:lnR>
                      <a:noFill/>
                    </a:lnR>
                    <a:lnT w="6350" cap="flat" cmpd="sng" algn="ctr">
                      <a:solidFill>
                        <a:srgbClr val="000000"/>
                      </a:solidFill>
                      <a:prstDash val="solid"/>
                      <a:round/>
                      <a:headEnd type="none" w="med" len="med"/>
                      <a:tailEnd type="none" w="med" len="med"/>
                    </a:lnT>
                    <a:lnB>
                      <a:noFill/>
                    </a:lnB>
                    <a:solidFill>
                      <a:schemeClr val="bg1"/>
                    </a:solidFill>
                  </a:tcPr>
                </a:tc>
                <a:tc>
                  <a:txBody>
                    <a:bodyPr/>
                    <a:lstStyle/>
                    <a:p>
                      <a:pPr algn="l" fontAlgn="b"/>
                      <a:endParaRPr lang="en-US" sz="1400" b="0" i="0" u="none" strike="noStrike">
                        <a:solidFill>
                          <a:srgbClr val="000000"/>
                        </a:solidFill>
                        <a:effectLst/>
                        <a:latin typeface="Calibri" panose="020F0502020204030204" pitchFamily="34" charset="0"/>
                      </a:endParaRP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109.33</a:t>
                      </a:r>
                    </a:p>
                  </a:txBody>
                  <a:tcPr marL="7425" marR="7425" marT="7425" marB="0" anchor="b">
                    <a:lnL>
                      <a:noFill/>
                    </a:lnL>
                    <a:lnR>
                      <a:noFill/>
                    </a:lnR>
                    <a:lnT w="6350" cap="flat" cmpd="sng" algn="ctr">
                      <a:solidFill>
                        <a:srgbClr val="000000"/>
                      </a:solidFill>
                      <a:prstDash val="solid"/>
                      <a:round/>
                      <a:headEnd type="none" w="med" len="med"/>
                      <a:tailEnd type="none" w="med" len="med"/>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22.27</a:t>
                      </a:r>
                    </a:p>
                  </a:txBody>
                  <a:tcPr marL="7425" marR="7425" marT="7425" marB="0" anchor="b">
                    <a:lnL>
                      <a:noFill/>
                    </a:lnL>
                    <a:lnR>
                      <a:noFill/>
                    </a:lnR>
                    <a:lnT w="6350" cap="flat" cmpd="sng" algn="ctr">
                      <a:solidFill>
                        <a:srgbClr val="000000"/>
                      </a:solidFill>
                      <a:prstDash val="solid"/>
                      <a:round/>
                      <a:headEnd type="none" w="med" len="med"/>
                      <a:tailEnd type="none" w="med" len="med"/>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0.15</a:t>
                      </a:r>
                    </a:p>
                  </a:txBody>
                  <a:tcPr marL="7425" marR="7425" marT="7425" marB="0" anchor="b">
                    <a:lnL>
                      <a:noFill/>
                    </a:lnL>
                    <a:lnR>
                      <a:noFill/>
                    </a:lnR>
                    <a:lnT w="6350" cap="flat" cmpd="sng" algn="ctr">
                      <a:solidFill>
                        <a:srgbClr val="000000"/>
                      </a:solidFill>
                      <a:prstDash val="solid"/>
                      <a:round/>
                      <a:headEnd type="none" w="med" len="med"/>
                      <a:tailEnd type="none" w="med" len="med"/>
                    </a:lnT>
                    <a:lnB>
                      <a:noFill/>
                    </a:lnB>
                    <a:solidFill>
                      <a:schemeClr val="bg1"/>
                    </a:solidFill>
                  </a:tcPr>
                </a:tc>
                <a:extLst>
                  <a:ext uri="{0D108BD9-81ED-4DB2-BD59-A6C34878D82A}">
                    <a16:rowId xmlns:a16="http://schemas.microsoft.com/office/drawing/2014/main" val="2521438622"/>
                  </a:ext>
                </a:extLst>
              </a:tr>
              <a:tr h="215687">
                <a:tc>
                  <a:txBody>
                    <a:bodyPr/>
                    <a:lstStyle/>
                    <a:p>
                      <a:pPr algn="l" fontAlgn="ctr"/>
                      <a:r>
                        <a:rPr lang="en-US" sz="1400" b="0" i="0" u="none" strike="noStrike" dirty="0">
                          <a:solidFill>
                            <a:srgbClr val="000000"/>
                          </a:solidFill>
                          <a:effectLst/>
                          <a:latin typeface="Times New Roman" panose="02020603050405020304" pitchFamily="18" charset="0"/>
                        </a:rPr>
                        <a:t>Agricultural labor (person-days/ha)</a:t>
                      </a:r>
                    </a:p>
                  </a:txBody>
                  <a:tcPr marL="7425" marR="7425" marT="7425" marB="0" anchor="ctr">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145.38</a:t>
                      </a:r>
                    </a:p>
                  </a:txBody>
                  <a:tcPr marL="7425" marR="7425" marT="7425" marB="0" anchor="b">
                    <a:lnL>
                      <a:noFill/>
                    </a:lnL>
                    <a:lnR>
                      <a:noFill/>
                    </a:lnR>
                    <a:lnT>
                      <a:noFill/>
                    </a:lnT>
                    <a:lnB>
                      <a:noFill/>
                    </a:lnB>
                    <a:solidFill>
                      <a:schemeClr val="bg1"/>
                    </a:solidFill>
                  </a:tcPr>
                </a:tc>
                <a:tc>
                  <a:txBody>
                    <a:bodyPr/>
                    <a:lstStyle/>
                    <a:p>
                      <a:pPr algn="l" fontAlgn="b"/>
                      <a:endParaRPr lang="en-US" sz="1400" b="0" i="0" u="none" strike="noStrike">
                        <a:solidFill>
                          <a:srgbClr val="000000"/>
                        </a:solidFill>
                        <a:effectLst/>
                        <a:latin typeface="Calibri" panose="020F0502020204030204" pitchFamily="34" charset="0"/>
                      </a:endParaRP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297.44</a:t>
                      </a: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144.68</a:t>
                      </a:r>
                    </a:p>
                  </a:txBody>
                  <a:tcPr marL="7425" marR="7425" marT="7425" marB="0" anchor="b">
                    <a:lnL>
                      <a:noFill/>
                    </a:lnL>
                    <a:lnR>
                      <a:noFill/>
                    </a:lnR>
                    <a:lnT>
                      <a:noFill/>
                    </a:lnT>
                    <a:lnB>
                      <a:noFill/>
                    </a:lnB>
                    <a:solidFill>
                      <a:schemeClr val="bg1"/>
                    </a:solidFill>
                  </a:tcPr>
                </a:tc>
                <a:tc>
                  <a:txBody>
                    <a:bodyPr/>
                    <a:lstStyle/>
                    <a:p>
                      <a:pPr algn="l" fontAlgn="b"/>
                      <a:endParaRPr lang="en-US" sz="1400" b="0" i="0" u="none" strike="noStrike">
                        <a:solidFill>
                          <a:srgbClr val="000000"/>
                        </a:solidFill>
                        <a:effectLst/>
                        <a:latin typeface="Calibri" panose="020F0502020204030204" pitchFamily="34" charset="0"/>
                      </a:endParaRP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321.14</a:t>
                      </a: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dirty="0">
                          <a:solidFill>
                            <a:srgbClr val="000000"/>
                          </a:solidFill>
                          <a:effectLst/>
                          <a:latin typeface="Times New Roman" panose="02020603050405020304" pitchFamily="18" charset="0"/>
                        </a:rPr>
                        <a:t>24.41</a:t>
                      </a: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0.27</a:t>
                      </a:r>
                    </a:p>
                  </a:txBody>
                  <a:tcPr marL="7425" marR="7425" marT="7425" marB="0" anchor="b">
                    <a:lnL>
                      <a:noFill/>
                    </a:lnL>
                    <a:lnR>
                      <a:noFill/>
                    </a:lnR>
                    <a:lnT>
                      <a:noFill/>
                    </a:lnT>
                    <a:lnB>
                      <a:noFill/>
                    </a:lnB>
                    <a:solidFill>
                      <a:schemeClr val="bg1"/>
                    </a:solidFill>
                  </a:tcPr>
                </a:tc>
                <a:extLst>
                  <a:ext uri="{0D108BD9-81ED-4DB2-BD59-A6C34878D82A}">
                    <a16:rowId xmlns:a16="http://schemas.microsoft.com/office/drawing/2014/main" val="192309911"/>
                  </a:ext>
                </a:extLst>
              </a:tr>
              <a:tr h="215687">
                <a:tc>
                  <a:txBody>
                    <a:bodyPr/>
                    <a:lstStyle/>
                    <a:p>
                      <a:pPr algn="l" fontAlgn="ctr"/>
                      <a:r>
                        <a:rPr lang="en-US" sz="1400" b="0" i="0" u="none" strike="noStrike" dirty="0">
                          <a:solidFill>
                            <a:srgbClr val="000000"/>
                          </a:solidFill>
                          <a:effectLst/>
                          <a:latin typeface="Times New Roman" panose="02020603050405020304" pitchFamily="18" charset="0"/>
                        </a:rPr>
                        <a:t>Cereal-legume intercropping</a:t>
                      </a:r>
                    </a:p>
                  </a:txBody>
                  <a:tcPr marL="7425" marR="7425" marT="7425" marB="0" anchor="ctr">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0.86</a:t>
                      </a:r>
                    </a:p>
                  </a:txBody>
                  <a:tcPr marL="7425" marR="7425" marT="7425" marB="0" anchor="b">
                    <a:lnL>
                      <a:noFill/>
                    </a:lnL>
                    <a:lnR>
                      <a:noFill/>
                    </a:lnR>
                    <a:lnT>
                      <a:noFill/>
                    </a:lnT>
                    <a:lnB>
                      <a:noFill/>
                    </a:lnB>
                    <a:solidFill>
                      <a:schemeClr val="bg1"/>
                    </a:solidFill>
                  </a:tcPr>
                </a:tc>
                <a:tc>
                  <a:txBody>
                    <a:bodyPr/>
                    <a:lstStyle/>
                    <a:p>
                      <a:pPr algn="l" fontAlgn="b"/>
                      <a:endParaRPr lang="en-US" sz="1400" b="0" i="0" u="none" strike="noStrike">
                        <a:solidFill>
                          <a:srgbClr val="000000"/>
                        </a:solidFill>
                        <a:effectLst/>
                        <a:latin typeface="Calibri" panose="020F0502020204030204" pitchFamily="34" charset="0"/>
                      </a:endParaRP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0.82</a:t>
                      </a: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0.69</a:t>
                      </a:r>
                    </a:p>
                  </a:txBody>
                  <a:tcPr marL="7425" marR="7425" marT="7425" marB="0" anchor="b">
                    <a:lnL>
                      <a:noFill/>
                    </a:lnL>
                    <a:lnR>
                      <a:noFill/>
                    </a:lnR>
                    <a:lnT>
                      <a:noFill/>
                    </a:lnT>
                    <a:lnB>
                      <a:noFill/>
                    </a:lnB>
                    <a:solidFill>
                      <a:schemeClr val="bg1"/>
                    </a:solidFill>
                  </a:tcPr>
                </a:tc>
                <a:tc>
                  <a:txBody>
                    <a:bodyPr/>
                    <a:lstStyle/>
                    <a:p>
                      <a:pPr algn="l" fontAlgn="b"/>
                      <a:endParaRPr lang="en-US" sz="1400" b="0" i="0" u="none" strike="noStrike">
                        <a:solidFill>
                          <a:srgbClr val="000000"/>
                        </a:solidFill>
                        <a:effectLst/>
                        <a:latin typeface="Calibri" panose="020F0502020204030204" pitchFamily="34" charset="0"/>
                      </a:endParaRP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0.74</a:t>
                      </a: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dirty="0">
                          <a:solidFill>
                            <a:srgbClr val="00B050"/>
                          </a:solidFill>
                          <a:effectLst/>
                          <a:latin typeface="Times New Roman" panose="02020603050405020304" pitchFamily="18" charset="0"/>
                        </a:rPr>
                        <a:t>0.10</a:t>
                      </a: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dirty="0">
                          <a:solidFill>
                            <a:srgbClr val="000000"/>
                          </a:solidFill>
                          <a:effectLst/>
                          <a:latin typeface="Times New Roman" panose="02020603050405020304" pitchFamily="18" charset="0"/>
                        </a:rPr>
                        <a:t>0.03**</a:t>
                      </a:r>
                    </a:p>
                  </a:txBody>
                  <a:tcPr marL="7425" marR="7425" marT="7425" marB="0" anchor="b">
                    <a:lnL>
                      <a:noFill/>
                    </a:lnL>
                    <a:lnR>
                      <a:noFill/>
                    </a:lnR>
                    <a:lnT>
                      <a:noFill/>
                    </a:lnT>
                    <a:lnB>
                      <a:noFill/>
                    </a:lnB>
                    <a:solidFill>
                      <a:schemeClr val="bg1"/>
                    </a:solidFill>
                  </a:tcPr>
                </a:tc>
                <a:extLst>
                  <a:ext uri="{0D108BD9-81ED-4DB2-BD59-A6C34878D82A}">
                    <a16:rowId xmlns:a16="http://schemas.microsoft.com/office/drawing/2014/main" val="1054665244"/>
                  </a:ext>
                </a:extLst>
              </a:tr>
              <a:tr h="215687">
                <a:tc>
                  <a:txBody>
                    <a:bodyPr/>
                    <a:lstStyle/>
                    <a:p>
                      <a:pPr algn="l" fontAlgn="ctr"/>
                      <a:r>
                        <a:rPr lang="en-US" sz="1400" b="0" i="0" u="none" strike="noStrike" dirty="0">
                          <a:solidFill>
                            <a:srgbClr val="000000"/>
                          </a:solidFill>
                          <a:effectLst/>
                          <a:latin typeface="Times New Roman" panose="02020603050405020304" pitchFamily="18" charset="0"/>
                        </a:rPr>
                        <a:t>Received extension services</a:t>
                      </a:r>
                    </a:p>
                  </a:txBody>
                  <a:tcPr marL="7425" marR="7425" marT="7425" marB="0" anchor="ctr">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0.99</a:t>
                      </a:r>
                    </a:p>
                  </a:txBody>
                  <a:tcPr marL="7425" marR="7425" marT="7425" marB="0" anchor="b">
                    <a:lnL>
                      <a:noFill/>
                    </a:lnL>
                    <a:lnR>
                      <a:noFill/>
                    </a:lnR>
                    <a:lnT>
                      <a:noFill/>
                    </a:lnT>
                    <a:lnB>
                      <a:noFill/>
                    </a:lnB>
                    <a:solidFill>
                      <a:schemeClr val="bg1"/>
                    </a:solidFill>
                  </a:tcPr>
                </a:tc>
                <a:tc>
                  <a:txBody>
                    <a:bodyPr/>
                    <a:lstStyle/>
                    <a:p>
                      <a:pPr algn="l" fontAlgn="b"/>
                      <a:endParaRPr lang="en-US" sz="1400" b="0" i="0" u="none" strike="noStrike">
                        <a:solidFill>
                          <a:srgbClr val="000000"/>
                        </a:solidFill>
                        <a:effectLst/>
                        <a:latin typeface="Calibri" panose="020F0502020204030204" pitchFamily="34" charset="0"/>
                      </a:endParaRP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0.82</a:t>
                      </a: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0.41</a:t>
                      </a:r>
                    </a:p>
                  </a:txBody>
                  <a:tcPr marL="7425" marR="7425" marT="7425" marB="0" anchor="b">
                    <a:lnL>
                      <a:noFill/>
                    </a:lnL>
                    <a:lnR>
                      <a:noFill/>
                    </a:lnR>
                    <a:lnT>
                      <a:noFill/>
                    </a:lnT>
                    <a:lnB>
                      <a:noFill/>
                    </a:lnB>
                    <a:solidFill>
                      <a:schemeClr val="bg1"/>
                    </a:solidFill>
                  </a:tcPr>
                </a:tc>
                <a:tc>
                  <a:txBody>
                    <a:bodyPr/>
                    <a:lstStyle/>
                    <a:p>
                      <a:pPr algn="l" fontAlgn="b"/>
                      <a:endParaRPr lang="en-US" sz="1400" b="0" i="0" u="none" strike="noStrike">
                        <a:solidFill>
                          <a:srgbClr val="000000"/>
                        </a:solidFill>
                        <a:effectLst/>
                        <a:latin typeface="Calibri" panose="020F0502020204030204" pitchFamily="34" charset="0"/>
                      </a:endParaRP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0.49</a:t>
                      </a: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dirty="0">
                          <a:solidFill>
                            <a:srgbClr val="00B050"/>
                          </a:solidFill>
                          <a:effectLst/>
                          <a:latin typeface="Times New Roman" panose="02020603050405020304" pitchFamily="18" charset="0"/>
                        </a:rPr>
                        <a:t>0.25</a:t>
                      </a: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dirty="0">
                          <a:solidFill>
                            <a:srgbClr val="000000"/>
                          </a:solidFill>
                          <a:effectLst/>
                          <a:latin typeface="Times New Roman" panose="02020603050405020304" pitchFamily="18" charset="0"/>
                        </a:rPr>
                        <a:t>0.00***</a:t>
                      </a:r>
                    </a:p>
                  </a:txBody>
                  <a:tcPr marL="7425" marR="7425" marT="7425" marB="0" anchor="b">
                    <a:lnL>
                      <a:noFill/>
                    </a:lnL>
                    <a:lnR>
                      <a:noFill/>
                    </a:lnR>
                    <a:lnT>
                      <a:noFill/>
                    </a:lnT>
                    <a:lnB>
                      <a:noFill/>
                    </a:lnB>
                    <a:solidFill>
                      <a:schemeClr val="bg1"/>
                    </a:solidFill>
                  </a:tcPr>
                </a:tc>
                <a:extLst>
                  <a:ext uri="{0D108BD9-81ED-4DB2-BD59-A6C34878D82A}">
                    <a16:rowId xmlns:a16="http://schemas.microsoft.com/office/drawing/2014/main" val="3644516567"/>
                  </a:ext>
                </a:extLst>
              </a:tr>
              <a:tr h="215687">
                <a:tc>
                  <a:txBody>
                    <a:bodyPr/>
                    <a:lstStyle/>
                    <a:p>
                      <a:pPr algn="l" fontAlgn="ctr"/>
                      <a:r>
                        <a:rPr lang="en-US" sz="1400" b="0" i="0" u="none" strike="noStrike">
                          <a:solidFill>
                            <a:srgbClr val="000000"/>
                          </a:solidFill>
                          <a:effectLst/>
                          <a:latin typeface="Times New Roman" panose="02020603050405020304" pitchFamily="18" charset="0"/>
                        </a:rPr>
                        <a:t>Yield of maize (ton/ha)</a:t>
                      </a:r>
                    </a:p>
                  </a:txBody>
                  <a:tcPr marL="7425" marR="7425" marT="7425" marB="0" anchor="ctr">
                    <a:lnL>
                      <a:noFill/>
                    </a:lnL>
                    <a:lnR>
                      <a:noFill/>
                    </a:lnR>
                    <a:lnT>
                      <a:noFill/>
                    </a:lnT>
                    <a:lnB>
                      <a:noFill/>
                    </a:lnB>
                    <a:solidFill>
                      <a:schemeClr val="bg1"/>
                    </a:solidFill>
                  </a:tcPr>
                </a:tc>
                <a:tc>
                  <a:txBody>
                    <a:bodyPr/>
                    <a:lstStyle/>
                    <a:p>
                      <a:pPr algn="ctr" fontAlgn="b"/>
                      <a:r>
                        <a:rPr lang="en-US" sz="1400" b="0" i="0" u="none" strike="noStrike" dirty="0">
                          <a:solidFill>
                            <a:srgbClr val="000000"/>
                          </a:solidFill>
                          <a:effectLst/>
                          <a:latin typeface="Times New Roman" panose="02020603050405020304" pitchFamily="18" charset="0"/>
                        </a:rPr>
                        <a:t>1.37</a:t>
                      </a:r>
                    </a:p>
                  </a:txBody>
                  <a:tcPr marL="7425" marR="7425" marT="7425" marB="0" anchor="b">
                    <a:lnL>
                      <a:noFill/>
                    </a:lnL>
                    <a:lnR>
                      <a:noFill/>
                    </a:lnR>
                    <a:lnT>
                      <a:noFill/>
                    </a:lnT>
                    <a:lnB>
                      <a:noFill/>
                    </a:lnB>
                    <a:solidFill>
                      <a:schemeClr val="bg1"/>
                    </a:solidFill>
                  </a:tcPr>
                </a:tc>
                <a:tc>
                  <a:txBody>
                    <a:bodyPr/>
                    <a:lstStyle/>
                    <a:p>
                      <a:pPr algn="l" fontAlgn="b"/>
                      <a:endParaRPr lang="en-US" sz="1400" b="0" i="0" u="none" strike="noStrike">
                        <a:solidFill>
                          <a:srgbClr val="000000"/>
                        </a:solidFill>
                        <a:effectLst/>
                        <a:latin typeface="Calibri" panose="020F0502020204030204" pitchFamily="34" charset="0"/>
                      </a:endParaRP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2.33</a:t>
                      </a: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1.29</a:t>
                      </a:r>
                    </a:p>
                  </a:txBody>
                  <a:tcPr marL="7425" marR="7425" marT="7425" marB="0" anchor="b">
                    <a:lnL>
                      <a:noFill/>
                    </a:lnL>
                    <a:lnR>
                      <a:noFill/>
                    </a:lnR>
                    <a:lnT>
                      <a:noFill/>
                    </a:lnT>
                    <a:lnB>
                      <a:noFill/>
                    </a:lnB>
                    <a:solidFill>
                      <a:schemeClr val="bg1"/>
                    </a:solidFill>
                  </a:tcPr>
                </a:tc>
                <a:tc>
                  <a:txBody>
                    <a:bodyPr/>
                    <a:lstStyle/>
                    <a:p>
                      <a:pPr algn="l" fontAlgn="b"/>
                      <a:endParaRPr lang="en-US" sz="1400" b="0" i="0" u="none" strike="noStrike">
                        <a:solidFill>
                          <a:srgbClr val="000000"/>
                        </a:solidFill>
                        <a:effectLst/>
                        <a:latin typeface="Calibri" panose="020F0502020204030204" pitchFamily="34" charset="0"/>
                      </a:endParaRP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2.09</a:t>
                      </a: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dirty="0">
                          <a:solidFill>
                            <a:srgbClr val="000000"/>
                          </a:solidFill>
                          <a:effectLst/>
                          <a:latin typeface="Times New Roman" panose="02020603050405020304" pitchFamily="18" charset="0"/>
                        </a:rPr>
                        <a:t>-0.16</a:t>
                      </a: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0.45</a:t>
                      </a:r>
                    </a:p>
                  </a:txBody>
                  <a:tcPr marL="7425" marR="7425" marT="7425" marB="0" anchor="b">
                    <a:lnL>
                      <a:noFill/>
                    </a:lnL>
                    <a:lnR>
                      <a:noFill/>
                    </a:lnR>
                    <a:lnT>
                      <a:noFill/>
                    </a:lnT>
                    <a:lnB>
                      <a:noFill/>
                    </a:lnB>
                    <a:solidFill>
                      <a:schemeClr val="bg1"/>
                    </a:solidFill>
                  </a:tcPr>
                </a:tc>
                <a:extLst>
                  <a:ext uri="{0D108BD9-81ED-4DB2-BD59-A6C34878D82A}">
                    <a16:rowId xmlns:a16="http://schemas.microsoft.com/office/drawing/2014/main" val="3574952614"/>
                  </a:ext>
                </a:extLst>
              </a:tr>
              <a:tr h="215687">
                <a:tc>
                  <a:txBody>
                    <a:bodyPr/>
                    <a:lstStyle/>
                    <a:p>
                      <a:pPr algn="l" fontAlgn="ctr"/>
                      <a:r>
                        <a:rPr lang="en-US" sz="1400" b="0" i="0" u="none" strike="noStrike">
                          <a:solidFill>
                            <a:srgbClr val="000000"/>
                          </a:solidFill>
                          <a:effectLst/>
                          <a:latin typeface="Times New Roman" panose="02020603050405020304" pitchFamily="18" charset="0"/>
                        </a:rPr>
                        <a:t>Yield of groundnut (ton/ha)</a:t>
                      </a:r>
                    </a:p>
                  </a:txBody>
                  <a:tcPr marL="7425" marR="7425" marT="7425" marB="0" anchor="ctr">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1.80</a:t>
                      </a:r>
                    </a:p>
                  </a:txBody>
                  <a:tcPr marL="7425" marR="7425" marT="7425" marB="0" anchor="b">
                    <a:lnL>
                      <a:noFill/>
                    </a:lnL>
                    <a:lnR>
                      <a:noFill/>
                    </a:lnR>
                    <a:lnT>
                      <a:noFill/>
                    </a:lnT>
                    <a:lnB>
                      <a:noFill/>
                    </a:lnB>
                    <a:solidFill>
                      <a:schemeClr val="bg1"/>
                    </a:solidFill>
                  </a:tcPr>
                </a:tc>
                <a:tc>
                  <a:txBody>
                    <a:bodyPr/>
                    <a:lstStyle/>
                    <a:p>
                      <a:pPr algn="l" fontAlgn="b"/>
                      <a:endParaRPr lang="en-US" sz="1400" b="0" i="0" u="none" strike="noStrike">
                        <a:solidFill>
                          <a:srgbClr val="000000"/>
                        </a:solidFill>
                        <a:effectLst/>
                        <a:latin typeface="Calibri" panose="020F0502020204030204" pitchFamily="34" charset="0"/>
                      </a:endParaRP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1.26</a:t>
                      </a: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1.59</a:t>
                      </a:r>
                    </a:p>
                  </a:txBody>
                  <a:tcPr marL="7425" marR="7425" marT="7425" marB="0" anchor="b">
                    <a:lnL>
                      <a:noFill/>
                    </a:lnL>
                    <a:lnR>
                      <a:noFill/>
                    </a:lnR>
                    <a:lnT>
                      <a:noFill/>
                    </a:lnT>
                    <a:lnB>
                      <a:noFill/>
                    </a:lnB>
                    <a:solidFill>
                      <a:schemeClr val="bg1"/>
                    </a:solidFill>
                  </a:tcPr>
                </a:tc>
                <a:tc>
                  <a:txBody>
                    <a:bodyPr/>
                    <a:lstStyle/>
                    <a:p>
                      <a:pPr algn="l" fontAlgn="b"/>
                      <a:endParaRPr lang="en-US" sz="1400" b="0" i="0" u="none" strike="noStrike">
                        <a:solidFill>
                          <a:srgbClr val="000000"/>
                        </a:solidFill>
                        <a:effectLst/>
                        <a:latin typeface="Calibri" panose="020F0502020204030204" pitchFamily="34" charset="0"/>
                      </a:endParaRP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1.43</a:t>
                      </a:r>
                    </a:p>
                  </a:txBody>
                  <a:tcPr marL="7425" marR="7425" marT="7425" marB="0" anchor="b">
                    <a:lnL>
                      <a:noFill/>
                    </a:lnL>
                    <a:lnR>
                      <a:noFill/>
                    </a:lnR>
                    <a:lnT>
                      <a:noFill/>
                    </a:lnT>
                    <a:lnB>
                      <a:noFill/>
                    </a:lnB>
                    <a:solidFill>
                      <a:schemeClr val="bg1"/>
                    </a:solidFill>
                  </a:tcPr>
                </a:tc>
                <a:tc>
                  <a:txBody>
                    <a:bodyPr/>
                    <a:lstStyle/>
                    <a:p>
                      <a:pPr marL="0" algn="ctr" defTabSz="914400" rtl="0" eaLnBrk="1" fontAlgn="b" latinLnBrk="0" hangingPunct="1"/>
                      <a:r>
                        <a:rPr lang="en-US" sz="1400" b="0" i="0" u="none" strike="noStrike" kern="1200" dirty="0">
                          <a:solidFill>
                            <a:srgbClr val="00B050"/>
                          </a:solidFill>
                          <a:effectLst/>
                          <a:latin typeface="Times New Roman" panose="02020603050405020304" pitchFamily="18" charset="0"/>
                          <a:ea typeface="+mn-ea"/>
                          <a:cs typeface="+mn-cs"/>
                        </a:rPr>
                        <a:t>0.38</a:t>
                      </a: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0.07*</a:t>
                      </a:r>
                    </a:p>
                  </a:txBody>
                  <a:tcPr marL="7425" marR="7425" marT="7425" marB="0" anchor="b">
                    <a:lnL>
                      <a:noFill/>
                    </a:lnL>
                    <a:lnR>
                      <a:noFill/>
                    </a:lnR>
                    <a:lnT>
                      <a:noFill/>
                    </a:lnT>
                    <a:lnB>
                      <a:noFill/>
                    </a:lnB>
                    <a:solidFill>
                      <a:schemeClr val="bg1"/>
                    </a:solidFill>
                  </a:tcPr>
                </a:tc>
                <a:extLst>
                  <a:ext uri="{0D108BD9-81ED-4DB2-BD59-A6C34878D82A}">
                    <a16:rowId xmlns:a16="http://schemas.microsoft.com/office/drawing/2014/main" val="2826463804"/>
                  </a:ext>
                </a:extLst>
              </a:tr>
              <a:tr h="215687">
                <a:tc>
                  <a:txBody>
                    <a:bodyPr/>
                    <a:lstStyle/>
                    <a:p>
                      <a:pPr algn="l" fontAlgn="ctr"/>
                      <a:r>
                        <a:rPr lang="en-US" sz="1400" b="0" i="0" u="none" strike="noStrike">
                          <a:solidFill>
                            <a:srgbClr val="000000"/>
                          </a:solidFill>
                          <a:effectLst/>
                          <a:latin typeface="Times New Roman" panose="02020603050405020304" pitchFamily="18" charset="0"/>
                        </a:rPr>
                        <a:t>Yield of bean (ton/ha)</a:t>
                      </a:r>
                    </a:p>
                  </a:txBody>
                  <a:tcPr marL="7425" marR="7425" marT="7425" marB="0" anchor="ctr">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0.59</a:t>
                      </a:r>
                    </a:p>
                  </a:txBody>
                  <a:tcPr marL="7425" marR="7425" marT="7425" marB="0" anchor="b">
                    <a:lnL>
                      <a:noFill/>
                    </a:lnL>
                    <a:lnR>
                      <a:noFill/>
                    </a:lnR>
                    <a:lnT>
                      <a:noFill/>
                    </a:lnT>
                    <a:lnB>
                      <a:noFill/>
                    </a:lnB>
                    <a:solidFill>
                      <a:schemeClr val="bg1"/>
                    </a:solidFill>
                  </a:tcPr>
                </a:tc>
                <a:tc>
                  <a:txBody>
                    <a:bodyPr/>
                    <a:lstStyle/>
                    <a:p>
                      <a:pPr algn="l" fontAlgn="b"/>
                      <a:endParaRPr lang="en-US" sz="1400" b="0" i="0" u="none" strike="noStrike">
                        <a:solidFill>
                          <a:srgbClr val="000000"/>
                        </a:solidFill>
                        <a:effectLst/>
                        <a:latin typeface="Calibri" panose="020F0502020204030204" pitchFamily="34" charset="0"/>
                      </a:endParaRP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0.55</a:t>
                      </a: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0.44</a:t>
                      </a:r>
                    </a:p>
                  </a:txBody>
                  <a:tcPr marL="7425" marR="7425" marT="7425" marB="0" anchor="b">
                    <a:lnL>
                      <a:noFill/>
                    </a:lnL>
                    <a:lnR>
                      <a:noFill/>
                    </a:lnR>
                    <a:lnT>
                      <a:noFill/>
                    </a:lnT>
                    <a:lnB>
                      <a:noFill/>
                    </a:lnB>
                    <a:solidFill>
                      <a:schemeClr val="bg1"/>
                    </a:solidFill>
                  </a:tcPr>
                </a:tc>
                <a:tc>
                  <a:txBody>
                    <a:bodyPr/>
                    <a:lstStyle/>
                    <a:p>
                      <a:pPr algn="l" fontAlgn="b"/>
                      <a:endParaRPr lang="en-US" sz="1400" b="0" i="0" u="none" strike="noStrike">
                        <a:solidFill>
                          <a:srgbClr val="000000"/>
                        </a:solidFill>
                        <a:effectLst/>
                        <a:latin typeface="Calibri" panose="020F0502020204030204" pitchFamily="34" charset="0"/>
                      </a:endParaRP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0.65</a:t>
                      </a:r>
                    </a:p>
                  </a:txBody>
                  <a:tcPr marL="7425" marR="7425" marT="7425" marB="0" anchor="b">
                    <a:lnL>
                      <a:noFill/>
                    </a:lnL>
                    <a:lnR>
                      <a:noFill/>
                    </a:lnR>
                    <a:lnT>
                      <a:noFill/>
                    </a:lnT>
                    <a:lnB>
                      <a:noFill/>
                    </a:lnB>
                    <a:solidFill>
                      <a:schemeClr val="bg1"/>
                    </a:solidFill>
                  </a:tcPr>
                </a:tc>
                <a:tc>
                  <a:txBody>
                    <a:bodyPr/>
                    <a:lstStyle/>
                    <a:p>
                      <a:pPr marL="0" algn="ctr" defTabSz="914400" rtl="0" eaLnBrk="1" fontAlgn="b" latinLnBrk="0" hangingPunct="1"/>
                      <a:r>
                        <a:rPr lang="en-US" sz="1400" b="0" i="0" u="none" strike="noStrike" kern="1200" dirty="0">
                          <a:solidFill>
                            <a:srgbClr val="00B050"/>
                          </a:solidFill>
                          <a:effectLst/>
                          <a:latin typeface="Times New Roman" panose="02020603050405020304" pitchFamily="18" charset="0"/>
                          <a:ea typeface="+mn-ea"/>
                          <a:cs typeface="+mn-cs"/>
                        </a:rPr>
                        <a:t>0.24</a:t>
                      </a: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0.05*</a:t>
                      </a:r>
                    </a:p>
                  </a:txBody>
                  <a:tcPr marL="7425" marR="7425" marT="7425" marB="0" anchor="b">
                    <a:lnL>
                      <a:noFill/>
                    </a:lnL>
                    <a:lnR>
                      <a:noFill/>
                    </a:lnR>
                    <a:lnT>
                      <a:noFill/>
                    </a:lnT>
                    <a:lnB>
                      <a:noFill/>
                    </a:lnB>
                    <a:solidFill>
                      <a:schemeClr val="bg1"/>
                    </a:solidFill>
                  </a:tcPr>
                </a:tc>
                <a:extLst>
                  <a:ext uri="{0D108BD9-81ED-4DB2-BD59-A6C34878D82A}">
                    <a16:rowId xmlns:a16="http://schemas.microsoft.com/office/drawing/2014/main" val="3734054594"/>
                  </a:ext>
                </a:extLst>
              </a:tr>
              <a:tr h="215687">
                <a:tc>
                  <a:txBody>
                    <a:bodyPr/>
                    <a:lstStyle/>
                    <a:p>
                      <a:pPr algn="l" fontAlgn="ctr"/>
                      <a:r>
                        <a:rPr lang="en-US" sz="1400" b="0" i="0" u="none" strike="noStrike">
                          <a:solidFill>
                            <a:srgbClr val="000000"/>
                          </a:solidFill>
                          <a:effectLst/>
                          <a:latin typeface="Times New Roman" panose="02020603050405020304" pitchFamily="18" charset="0"/>
                        </a:rPr>
                        <a:t>Yield of soybean (ton/ha)</a:t>
                      </a:r>
                    </a:p>
                  </a:txBody>
                  <a:tcPr marL="7425" marR="7425" marT="7425" marB="0" anchor="ctr">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0.87</a:t>
                      </a:r>
                    </a:p>
                  </a:txBody>
                  <a:tcPr marL="7425" marR="7425" marT="7425" marB="0" anchor="b">
                    <a:lnL>
                      <a:noFill/>
                    </a:lnL>
                    <a:lnR>
                      <a:noFill/>
                    </a:lnR>
                    <a:lnT>
                      <a:noFill/>
                    </a:lnT>
                    <a:lnB>
                      <a:noFill/>
                    </a:lnB>
                    <a:solidFill>
                      <a:schemeClr val="bg1"/>
                    </a:solidFill>
                  </a:tcPr>
                </a:tc>
                <a:tc>
                  <a:txBody>
                    <a:bodyPr/>
                    <a:lstStyle/>
                    <a:p>
                      <a:pPr algn="l" fontAlgn="b"/>
                      <a:endParaRPr lang="en-US" sz="1400" b="0" i="0" u="none" strike="noStrike">
                        <a:solidFill>
                          <a:srgbClr val="000000"/>
                        </a:solidFill>
                        <a:effectLst/>
                        <a:latin typeface="Calibri" panose="020F0502020204030204" pitchFamily="34" charset="0"/>
                      </a:endParaRP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1.69</a:t>
                      </a: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0.92</a:t>
                      </a:r>
                    </a:p>
                  </a:txBody>
                  <a:tcPr marL="7425" marR="7425" marT="7425" marB="0" anchor="b">
                    <a:lnL>
                      <a:noFill/>
                    </a:lnL>
                    <a:lnR>
                      <a:noFill/>
                    </a:lnR>
                    <a:lnT>
                      <a:noFill/>
                    </a:lnT>
                    <a:lnB>
                      <a:noFill/>
                    </a:lnB>
                    <a:solidFill>
                      <a:schemeClr val="bg1"/>
                    </a:solidFill>
                  </a:tcPr>
                </a:tc>
                <a:tc>
                  <a:txBody>
                    <a:bodyPr/>
                    <a:lstStyle/>
                    <a:p>
                      <a:pPr algn="l" fontAlgn="b"/>
                      <a:endParaRPr lang="en-US" sz="1400" b="0" i="0" u="none" strike="noStrike">
                        <a:solidFill>
                          <a:srgbClr val="000000"/>
                        </a:solidFill>
                        <a:effectLst/>
                        <a:latin typeface="Calibri" panose="020F0502020204030204" pitchFamily="34" charset="0"/>
                      </a:endParaRP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dirty="0">
                          <a:solidFill>
                            <a:srgbClr val="000000"/>
                          </a:solidFill>
                          <a:effectLst/>
                          <a:latin typeface="Times New Roman" panose="02020603050405020304" pitchFamily="18" charset="0"/>
                        </a:rPr>
                        <a:t>0.87</a:t>
                      </a: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dirty="0">
                          <a:solidFill>
                            <a:srgbClr val="000000"/>
                          </a:solidFill>
                          <a:effectLst/>
                          <a:latin typeface="Times New Roman" panose="02020603050405020304" pitchFamily="18" charset="0"/>
                        </a:rPr>
                        <a:t>-0.87</a:t>
                      </a: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0.41</a:t>
                      </a:r>
                    </a:p>
                  </a:txBody>
                  <a:tcPr marL="7425" marR="7425" marT="7425" marB="0" anchor="b">
                    <a:lnL>
                      <a:noFill/>
                    </a:lnL>
                    <a:lnR>
                      <a:noFill/>
                    </a:lnR>
                    <a:lnT>
                      <a:noFill/>
                    </a:lnT>
                    <a:lnB>
                      <a:noFill/>
                    </a:lnB>
                    <a:solidFill>
                      <a:schemeClr val="bg1"/>
                    </a:solidFill>
                  </a:tcPr>
                </a:tc>
                <a:extLst>
                  <a:ext uri="{0D108BD9-81ED-4DB2-BD59-A6C34878D82A}">
                    <a16:rowId xmlns:a16="http://schemas.microsoft.com/office/drawing/2014/main" val="2943209816"/>
                  </a:ext>
                </a:extLst>
              </a:tr>
              <a:tr h="215687">
                <a:tc>
                  <a:txBody>
                    <a:bodyPr/>
                    <a:lstStyle/>
                    <a:p>
                      <a:pPr algn="l" fontAlgn="ctr"/>
                      <a:r>
                        <a:rPr lang="en-US" sz="1400" b="0" i="0" u="none" strike="noStrike">
                          <a:solidFill>
                            <a:srgbClr val="000000"/>
                          </a:solidFill>
                          <a:effectLst/>
                          <a:latin typeface="Times New Roman" panose="02020603050405020304" pitchFamily="18" charset="0"/>
                        </a:rPr>
                        <a:t>Tropical livestock units</a:t>
                      </a:r>
                    </a:p>
                  </a:txBody>
                  <a:tcPr marL="7425" marR="7425" marT="7425" marB="0" anchor="ctr">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0.46</a:t>
                      </a:r>
                    </a:p>
                  </a:txBody>
                  <a:tcPr marL="7425" marR="7425" marT="7425" marB="0" anchor="b">
                    <a:lnL>
                      <a:noFill/>
                    </a:lnL>
                    <a:lnR>
                      <a:noFill/>
                    </a:lnR>
                    <a:lnT>
                      <a:noFill/>
                    </a:lnT>
                    <a:lnB>
                      <a:noFill/>
                    </a:lnB>
                    <a:solidFill>
                      <a:schemeClr val="bg1"/>
                    </a:solidFill>
                  </a:tcPr>
                </a:tc>
                <a:tc>
                  <a:txBody>
                    <a:bodyPr/>
                    <a:lstStyle/>
                    <a:p>
                      <a:pPr algn="l" fontAlgn="b"/>
                      <a:endParaRPr lang="en-US" sz="1400" b="0" i="0" u="none" strike="noStrike">
                        <a:solidFill>
                          <a:srgbClr val="000000"/>
                        </a:solidFill>
                        <a:effectLst/>
                        <a:latin typeface="Calibri" panose="020F0502020204030204" pitchFamily="34" charset="0"/>
                      </a:endParaRP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0.34</a:t>
                      </a: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0.29</a:t>
                      </a:r>
                    </a:p>
                  </a:txBody>
                  <a:tcPr marL="7425" marR="7425" marT="7425" marB="0" anchor="b">
                    <a:lnL>
                      <a:noFill/>
                    </a:lnL>
                    <a:lnR>
                      <a:noFill/>
                    </a:lnR>
                    <a:lnT>
                      <a:noFill/>
                    </a:lnT>
                    <a:lnB>
                      <a:noFill/>
                    </a:lnB>
                    <a:solidFill>
                      <a:schemeClr val="bg1"/>
                    </a:solidFill>
                  </a:tcPr>
                </a:tc>
                <a:tc>
                  <a:txBody>
                    <a:bodyPr/>
                    <a:lstStyle/>
                    <a:p>
                      <a:pPr algn="l" fontAlgn="b"/>
                      <a:endParaRPr lang="en-US" sz="1400" b="0" i="0" u="none" strike="noStrike">
                        <a:solidFill>
                          <a:srgbClr val="000000"/>
                        </a:solidFill>
                        <a:effectLst/>
                        <a:latin typeface="Calibri" panose="020F0502020204030204" pitchFamily="34" charset="0"/>
                      </a:endParaRP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0.31</a:t>
                      </a:r>
                    </a:p>
                  </a:txBody>
                  <a:tcPr marL="7425" marR="7425" marT="7425" marB="0" anchor="b">
                    <a:lnL>
                      <a:noFill/>
                    </a:lnL>
                    <a:lnR>
                      <a:noFill/>
                    </a:lnR>
                    <a:lnT>
                      <a:noFill/>
                    </a:lnT>
                    <a:lnB>
                      <a:noFill/>
                    </a:lnB>
                    <a:solidFill>
                      <a:schemeClr val="bg1"/>
                    </a:solidFill>
                  </a:tcPr>
                </a:tc>
                <a:tc>
                  <a:txBody>
                    <a:bodyPr/>
                    <a:lstStyle/>
                    <a:p>
                      <a:pPr marL="0" algn="ctr" defTabSz="914400" rtl="0" eaLnBrk="1" fontAlgn="b" latinLnBrk="0" hangingPunct="1"/>
                      <a:r>
                        <a:rPr lang="en-US" sz="1400" b="0" i="0" u="none" strike="noStrike" kern="1200" dirty="0">
                          <a:solidFill>
                            <a:srgbClr val="00B050"/>
                          </a:solidFill>
                          <a:effectLst/>
                          <a:latin typeface="Times New Roman" panose="02020603050405020304" pitchFamily="18" charset="0"/>
                          <a:ea typeface="+mn-ea"/>
                          <a:cs typeface="+mn-cs"/>
                        </a:rPr>
                        <a:t>0.14</a:t>
                      </a: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0.04**</a:t>
                      </a:r>
                    </a:p>
                  </a:txBody>
                  <a:tcPr marL="7425" marR="7425" marT="7425" marB="0" anchor="b">
                    <a:lnL>
                      <a:noFill/>
                    </a:lnL>
                    <a:lnR>
                      <a:noFill/>
                    </a:lnR>
                    <a:lnT>
                      <a:noFill/>
                    </a:lnT>
                    <a:lnB>
                      <a:noFill/>
                    </a:lnB>
                    <a:solidFill>
                      <a:schemeClr val="bg1"/>
                    </a:solidFill>
                  </a:tcPr>
                </a:tc>
                <a:extLst>
                  <a:ext uri="{0D108BD9-81ED-4DB2-BD59-A6C34878D82A}">
                    <a16:rowId xmlns:a16="http://schemas.microsoft.com/office/drawing/2014/main" val="3539956830"/>
                  </a:ext>
                </a:extLst>
              </a:tr>
              <a:tr h="215687">
                <a:tc>
                  <a:txBody>
                    <a:bodyPr/>
                    <a:lstStyle/>
                    <a:p>
                      <a:pPr algn="l" fontAlgn="ctr"/>
                      <a:r>
                        <a:rPr lang="en-US" sz="1400" b="0" i="0" u="none" strike="noStrike" dirty="0">
                          <a:solidFill>
                            <a:srgbClr val="000000"/>
                          </a:solidFill>
                          <a:effectLst/>
                          <a:latin typeface="Times New Roman" panose="02020603050405020304" pitchFamily="18" charset="0"/>
                        </a:rPr>
                        <a:t>Total value of animals owned ('000 MWK)</a:t>
                      </a:r>
                    </a:p>
                  </a:txBody>
                  <a:tcPr marL="7425" marR="7425" marT="7425" marB="0" anchor="ctr">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76.99</a:t>
                      </a:r>
                    </a:p>
                  </a:txBody>
                  <a:tcPr marL="7425" marR="7425" marT="7425" marB="0" anchor="b">
                    <a:lnL>
                      <a:noFill/>
                    </a:lnL>
                    <a:lnR>
                      <a:noFill/>
                    </a:lnR>
                    <a:lnT>
                      <a:noFill/>
                    </a:lnT>
                    <a:lnB>
                      <a:noFill/>
                    </a:lnB>
                    <a:solidFill>
                      <a:schemeClr val="bg1"/>
                    </a:solidFill>
                  </a:tcPr>
                </a:tc>
                <a:tc>
                  <a:txBody>
                    <a:bodyPr/>
                    <a:lstStyle/>
                    <a:p>
                      <a:pPr algn="l" fontAlgn="b"/>
                      <a:endParaRPr lang="en-US" sz="1400" b="0" i="0" u="none" strike="noStrike">
                        <a:solidFill>
                          <a:srgbClr val="000000"/>
                        </a:solidFill>
                        <a:effectLst/>
                        <a:latin typeface="Calibri" panose="020F0502020204030204" pitchFamily="34" charset="0"/>
                      </a:endParaRP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48.73</a:t>
                      </a: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dirty="0">
                          <a:solidFill>
                            <a:srgbClr val="000000"/>
                          </a:solidFill>
                          <a:effectLst/>
                          <a:latin typeface="Times New Roman" panose="02020603050405020304" pitchFamily="18" charset="0"/>
                        </a:rPr>
                        <a:t>76.78</a:t>
                      </a:r>
                    </a:p>
                  </a:txBody>
                  <a:tcPr marL="7425" marR="7425" marT="7425" marB="0" anchor="b">
                    <a:lnL>
                      <a:noFill/>
                    </a:lnL>
                    <a:lnR>
                      <a:noFill/>
                    </a:lnR>
                    <a:lnT>
                      <a:noFill/>
                    </a:lnT>
                    <a:lnB>
                      <a:noFill/>
                    </a:lnB>
                    <a:solidFill>
                      <a:schemeClr val="bg1"/>
                    </a:solidFill>
                  </a:tcPr>
                </a:tc>
                <a:tc>
                  <a:txBody>
                    <a:bodyPr/>
                    <a:lstStyle/>
                    <a:p>
                      <a:pPr algn="l" fontAlgn="b"/>
                      <a:endParaRPr lang="en-US" sz="1400" b="0" i="0" u="none" strike="noStrike">
                        <a:solidFill>
                          <a:srgbClr val="000000"/>
                        </a:solidFill>
                        <a:effectLst/>
                        <a:latin typeface="Calibri" panose="020F0502020204030204" pitchFamily="34" charset="0"/>
                      </a:endParaRP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dirty="0">
                          <a:solidFill>
                            <a:srgbClr val="000000"/>
                          </a:solidFill>
                          <a:effectLst/>
                          <a:latin typeface="Times New Roman" panose="02020603050405020304" pitchFamily="18" charset="0"/>
                        </a:rPr>
                        <a:t>41.24</a:t>
                      </a: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dirty="0">
                          <a:solidFill>
                            <a:srgbClr val="000000"/>
                          </a:solidFill>
                          <a:effectLst/>
                          <a:latin typeface="Times New Roman" panose="02020603050405020304" pitchFamily="18" charset="0"/>
                        </a:rPr>
                        <a:t>-7.29</a:t>
                      </a: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0.53</a:t>
                      </a:r>
                    </a:p>
                  </a:txBody>
                  <a:tcPr marL="7425" marR="7425" marT="7425" marB="0" anchor="b">
                    <a:lnL>
                      <a:noFill/>
                    </a:lnL>
                    <a:lnR>
                      <a:noFill/>
                    </a:lnR>
                    <a:lnT>
                      <a:noFill/>
                    </a:lnT>
                    <a:lnB>
                      <a:noFill/>
                    </a:lnB>
                    <a:solidFill>
                      <a:schemeClr val="bg1"/>
                    </a:solidFill>
                  </a:tcPr>
                </a:tc>
                <a:extLst>
                  <a:ext uri="{0D108BD9-81ED-4DB2-BD59-A6C34878D82A}">
                    <a16:rowId xmlns:a16="http://schemas.microsoft.com/office/drawing/2014/main" val="3756307174"/>
                  </a:ext>
                </a:extLst>
              </a:tr>
              <a:tr h="215687">
                <a:tc>
                  <a:txBody>
                    <a:bodyPr/>
                    <a:lstStyle/>
                    <a:p>
                      <a:pPr algn="l" fontAlgn="ctr"/>
                      <a:r>
                        <a:rPr lang="en-US" sz="1400" b="0" i="0" u="none" strike="noStrike">
                          <a:solidFill>
                            <a:srgbClr val="000000"/>
                          </a:solidFill>
                          <a:effectLst/>
                          <a:latin typeface="Times New Roman" panose="02020603050405020304" pitchFamily="18" charset="0"/>
                        </a:rPr>
                        <a:t>Durable agricultural assets (index)</a:t>
                      </a:r>
                    </a:p>
                  </a:txBody>
                  <a:tcPr marL="7425" marR="7425" marT="7425" marB="0" anchor="ctr">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0.17</a:t>
                      </a:r>
                    </a:p>
                  </a:txBody>
                  <a:tcPr marL="7425" marR="7425" marT="7425" marB="0" anchor="b">
                    <a:lnL>
                      <a:noFill/>
                    </a:lnL>
                    <a:lnR>
                      <a:noFill/>
                    </a:lnR>
                    <a:lnT>
                      <a:noFill/>
                    </a:lnT>
                    <a:lnB>
                      <a:noFill/>
                    </a:lnB>
                    <a:solidFill>
                      <a:schemeClr val="bg1"/>
                    </a:solidFill>
                  </a:tcPr>
                </a:tc>
                <a:tc>
                  <a:txBody>
                    <a:bodyPr/>
                    <a:lstStyle/>
                    <a:p>
                      <a:pPr algn="l" fontAlgn="b"/>
                      <a:endParaRPr lang="en-US" sz="1400" b="0" i="0" u="none" strike="noStrike">
                        <a:solidFill>
                          <a:srgbClr val="000000"/>
                        </a:solidFill>
                        <a:effectLst/>
                        <a:latin typeface="Calibri" panose="020F0502020204030204" pitchFamily="34" charset="0"/>
                      </a:endParaRP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-0.01</a:t>
                      </a: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-0.03</a:t>
                      </a:r>
                    </a:p>
                  </a:txBody>
                  <a:tcPr marL="7425" marR="7425" marT="7425" marB="0" anchor="b">
                    <a:lnL>
                      <a:noFill/>
                    </a:lnL>
                    <a:lnR>
                      <a:noFill/>
                    </a:lnR>
                    <a:lnT>
                      <a:noFill/>
                    </a:lnT>
                    <a:lnB>
                      <a:noFill/>
                    </a:lnB>
                    <a:solidFill>
                      <a:schemeClr val="bg1"/>
                    </a:solidFill>
                  </a:tcPr>
                </a:tc>
                <a:tc>
                  <a:txBody>
                    <a:bodyPr/>
                    <a:lstStyle/>
                    <a:p>
                      <a:pPr algn="l" fontAlgn="b"/>
                      <a:endParaRPr lang="en-US" sz="1400" b="0" i="0" u="none" strike="noStrike">
                        <a:solidFill>
                          <a:srgbClr val="000000"/>
                        </a:solidFill>
                        <a:effectLst/>
                        <a:latin typeface="Calibri" panose="020F0502020204030204" pitchFamily="34" charset="0"/>
                      </a:endParaRP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0.01</a:t>
                      </a:r>
                    </a:p>
                  </a:txBody>
                  <a:tcPr marL="7425" marR="7425" marT="7425" marB="0" anchor="b">
                    <a:lnL>
                      <a:noFill/>
                    </a:lnL>
                    <a:lnR>
                      <a:noFill/>
                    </a:lnR>
                    <a:lnT>
                      <a:noFill/>
                    </a:lnT>
                    <a:lnB>
                      <a:noFill/>
                    </a:lnB>
                    <a:solidFill>
                      <a:schemeClr val="bg1"/>
                    </a:solidFill>
                  </a:tcPr>
                </a:tc>
                <a:tc>
                  <a:txBody>
                    <a:bodyPr/>
                    <a:lstStyle/>
                    <a:p>
                      <a:pPr marL="0" algn="ctr" defTabSz="914400" rtl="0" eaLnBrk="1" fontAlgn="b" latinLnBrk="0" hangingPunct="1"/>
                      <a:r>
                        <a:rPr lang="en-US" sz="1400" b="0" i="0" u="none" strike="noStrike" kern="1200" dirty="0">
                          <a:solidFill>
                            <a:srgbClr val="00B050"/>
                          </a:solidFill>
                          <a:effectLst/>
                          <a:latin typeface="Times New Roman" panose="02020603050405020304" pitchFamily="18" charset="0"/>
                          <a:ea typeface="+mn-ea"/>
                          <a:cs typeface="+mn-cs"/>
                        </a:rPr>
                        <a:t>0.21</a:t>
                      </a: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0.03**</a:t>
                      </a:r>
                    </a:p>
                  </a:txBody>
                  <a:tcPr marL="7425" marR="7425" marT="7425" marB="0" anchor="b">
                    <a:lnL>
                      <a:noFill/>
                    </a:lnL>
                    <a:lnR>
                      <a:noFill/>
                    </a:lnR>
                    <a:lnT>
                      <a:noFill/>
                    </a:lnT>
                    <a:lnB>
                      <a:noFill/>
                    </a:lnB>
                    <a:solidFill>
                      <a:schemeClr val="bg1"/>
                    </a:solidFill>
                  </a:tcPr>
                </a:tc>
                <a:extLst>
                  <a:ext uri="{0D108BD9-81ED-4DB2-BD59-A6C34878D82A}">
                    <a16:rowId xmlns:a16="http://schemas.microsoft.com/office/drawing/2014/main" val="3495777801"/>
                  </a:ext>
                </a:extLst>
              </a:tr>
              <a:tr h="215687">
                <a:tc>
                  <a:txBody>
                    <a:bodyPr/>
                    <a:lstStyle/>
                    <a:p>
                      <a:pPr algn="l" fontAlgn="ctr"/>
                      <a:r>
                        <a:rPr lang="en-US" sz="1400" b="0" i="0" u="none" strike="noStrike" dirty="0">
                          <a:solidFill>
                            <a:srgbClr val="000000"/>
                          </a:solidFill>
                          <a:effectLst/>
                          <a:latin typeface="Times New Roman" panose="02020603050405020304" pitchFamily="18" charset="0"/>
                        </a:rPr>
                        <a:t>Durable non-agricultural household assets (index)</a:t>
                      </a:r>
                    </a:p>
                  </a:txBody>
                  <a:tcPr marL="7425" marR="7425" marT="7425" marB="0" anchor="ctr">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-0.01</a:t>
                      </a:r>
                    </a:p>
                  </a:txBody>
                  <a:tcPr marL="7425" marR="7425" marT="7425" marB="0" anchor="b">
                    <a:lnL>
                      <a:noFill/>
                    </a:lnL>
                    <a:lnR>
                      <a:noFill/>
                    </a:lnR>
                    <a:lnT>
                      <a:noFill/>
                    </a:lnT>
                    <a:lnB>
                      <a:noFill/>
                    </a:lnB>
                    <a:solidFill>
                      <a:schemeClr val="bg1"/>
                    </a:solidFill>
                  </a:tcPr>
                </a:tc>
                <a:tc>
                  <a:txBody>
                    <a:bodyPr/>
                    <a:lstStyle/>
                    <a:p>
                      <a:pPr algn="l" fontAlgn="b"/>
                      <a:endParaRPr lang="en-US" sz="1400" b="0" i="0" u="none" strike="noStrike">
                        <a:solidFill>
                          <a:srgbClr val="000000"/>
                        </a:solidFill>
                        <a:effectLst/>
                        <a:latin typeface="Calibri" panose="020F0502020204030204" pitchFamily="34" charset="0"/>
                      </a:endParaRP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-0.06</a:t>
                      </a: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0.00</a:t>
                      </a:r>
                    </a:p>
                  </a:txBody>
                  <a:tcPr marL="7425" marR="7425" marT="7425" marB="0" anchor="b">
                    <a:lnL>
                      <a:noFill/>
                    </a:lnL>
                    <a:lnR>
                      <a:noFill/>
                    </a:lnR>
                    <a:lnT>
                      <a:noFill/>
                    </a:lnT>
                    <a:lnB>
                      <a:noFill/>
                    </a:lnB>
                    <a:solidFill>
                      <a:schemeClr val="bg1"/>
                    </a:solidFill>
                  </a:tcPr>
                </a:tc>
                <a:tc>
                  <a:txBody>
                    <a:bodyPr/>
                    <a:lstStyle/>
                    <a:p>
                      <a:pPr algn="l" fontAlgn="b"/>
                      <a:endParaRPr lang="en-US" sz="1400" b="0" i="0" u="none" strike="noStrike">
                        <a:solidFill>
                          <a:srgbClr val="000000"/>
                        </a:solidFill>
                        <a:effectLst/>
                        <a:latin typeface="Calibri" panose="020F0502020204030204" pitchFamily="34" charset="0"/>
                      </a:endParaRP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0.01</a:t>
                      </a: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dirty="0">
                          <a:solidFill>
                            <a:srgbClr val="000000"/>
                          </a:solidFill>
                          <a:effectLst/>
                          <a:latin typeface="Times New Roman" panose="02020603050405020304" pitchFamily="18" charset="0"/>
                        </a:rPr>
                        <a:t>0.06</a:t>
                      </a: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0.40</a:t>
                      </a:r>
                    </a:p>
                  </a:txBody>
                  <a:tcPr marL="7425" marR="7425" marT="7425" marB="0" anchor="b">
                    <a:lnL>
                      <a:noFill/>
                    </a:lnL>
                    <a:lnR>
                      <a:noFill/>
                    </a:lnR>
                    <a:lnT>
                      <a:noFill/>
                    </a:lnT>
                    <a:lnB>
                      <a:noFill/>
                    </a:lnB>
                    <a:solidFill>
                      <a:schemeClr val="bg1"/>
                    </a:solidFill>
                  </a:tcPr>
                </a:tc>
                <a:extLst>
                  <a:ext uri="{0D108BD9-81ED-4DB2-BD59-A6C34878D82A}">
                    <a16:rowId xmlns:a16="http://schemas.microsoft.com/office/drawing/2014/main" val="3829383991"/>
                  </a:ext>
                </a:extLst>
              </a:tr>
              <a:tr h="215687">
                <a:tc>
                  <a:txBody>
                    <a:bodyPr/>
                    <a:lstStyle/>
                    <a:p>
                      <a:pPr algn="l" fontAlgn="ctr"/>
                      <a:r>
                        <a:rPr lang="en-US" sz="1400" b="0" i="0" u="none" strike="noStrike">
                          <a:solidFill>
                            <a:srgbClr val="000000"/>
                          </a:solidFill>
                          <a:effectLst/>
                          <a:latin typeface="Times New Roman" panose="02020603050405020304" pitchFamily="18" charset="0"/>
                        </a:rPr>
                        <a:t>Grows cereals</a:t>
                      </a:r>
                    </a:p>
                  </a:txBody>
                  <a:tcPr marL="7425" marR="7425" marT="7425" marB="0" anchor="ctr">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1.00</a:t>
                      </a:r>
                    </a:p>
                  </a:txBody>
                  <a:tcPr marL="7425" marR="7425" marT="7425" marB="0" anchor="b">
                    <a:lnL>
                      <a:noFill/>
                    </a:lnL>
                    <a:lnR>
                      <a:noFill/>
                    </a:lnR>
                    <a:lnT>
                      <a:noFill/>
                    </a:lnT>
                    <a:lnB>
                      <a:noFill/>
                    </a:lnB>
                    <a:solidFill>
                      <a:schemeClr val="bg1"/>
                    </a:solidFill>
                  </a:tcPr>
                </a:tc>
                <a:tc>
                  <a:txBody>
                    <a:bodyPr/>
                    <a:lstStyle/>
                    <a:p>
                      <a:pPr algn="l" fontAlgn="b"/>
                      <a:endParaRPr lang="en-US" sz="1400" b="0" i="0" u="none" strike="noStrike">
                        <a:solidFill>
                          <a:srgbClr val="000000"/>
                        </a:solidFill>
                        <a:effectLst/>
                        <a:latin typeface="Calibri" panose="020F0502020204030204" pitchFamily="34" charset="0"/>
                      </a:endParaRP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0.99</a:t>
                      </a: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1.00</a:t>
                      </a:r>
                    </a:p>
                  </a:txBody>
                  <a:tcPr marL="7425" marR="7425" marT="7425" marB="0" anchor="b">
                    <a:lnL>
                      <a:noFill/>
                    </a:lnL>
                    <a:lnR>
                      <a:noFill/>
                    </a:lnR>
                    <a:lnT>
                      <a:noFill/>
                    </a:lnT>
                    <a:lnB>
                      <a:noFill/>
                    </a:lnB>
                    <a:solidFill>
                      <a:schemeClr val="bg1"/>
                    </a:solidFill>
                  </a:tcPr>
                </a:tc>
                <a:tc>
                  <a:txBody>
                    <a:bodyPr/>
                    <a:lstStyle/>
                    <a:p>
                      <a:pPr algn="l" fontAlgn="b"/>
                      <a:endParaRPr lang="en-US" sz="1400" b="0" i="0" u="none" strike="noStrike">
                        <a:solidFill>
                          <a:srgbClr val="000000"/>
                        </a:solidFill>
                        <a:effectLst/>
                        <a:latin typeface="Calibri" panose="020F0502020204030204" pitchFamily="34" charset="0"/>
                      </a:endParaRP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1.00</a:t>
                      </a: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0.01</a:t>
                      </a: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dirty="0">
                          <a:solidFill>
                            <a:srgbClr val="000000"/>
                          </a:solidFill>
                          <a:effectLst/>
                          <a:latin typeface="Times New Roman" panose="02020603050405020304" pitchFamily="18" charset="0"/>
                        </a:rPr>
                        <a:t>0.33</a:t>
                      </a:r>
                    </a:p>
                  </a:txBody>
                  <a:tcPr marL="7425" marR="7425" marT="7425" marB="0" anchor="b">
                    <a:lnL>
                      <a:noFill/>
                    </a:lnL>
                    <a:lnR>
                      <a:noFill/>
                    </a:lnR>
                    <a:lnT>
                      <a:noFill/>
                    </a:lnT>
                    <a:lnB>
                      <a:noFill/>
                    </a:lnB>
                    <a:solidFill>
                      <a:schemeClr val="bg1"/>
                    </a:solidFill>
                  </a:tcPr>
                </a:tc>
                <a:extLst>
                  <a:ext uri="{0D108BD9-81ED-4DB2-BD59-A6C34878D82A}">
                    <a16:rowId xmlns:a16="http://schemas.microsoft.com/office/drawing/2014/main" val="3050634393"/>
                  </a:ext>
                </a:extLst>
              </a:tr>
              <a:tr h="215687">
                <a:tc>
                  <a:txBody>
                    <a:bodyPr/>
                    <a:lstStyle/>
                    <a:p>
                      <a:pPr algn="l" fontAlgn="ctr"/>
                      <a:r>
                        <a:rPr lang="en-US" sz="1400" b="0" i="0" u="none" strike="noStrike">
                          <a:solidFill>
                            <a:srgbClr val="000000"/>
                          </a:solidFill>
                          <a:effectLst/>
                          <a:latin typeface="Times New Roman" panose="02020603050405020304" pitchFamily="18" charset="0"/>
                        </a:rPr>
                        <a:t>Grows starchy roots and tubers</a:t>
                      </a:r>
                    </a:p>
                  </a:txBody>
                  <a:tcPr marL="7425" marR="7425" marT="7425" marB="0" anchor="ctr">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0.08</a:t>
                      </a:r>
                    </a:p>
                  </a:txBody>
                  <a:tcPr marL="7425" marR="7425" marT="7425" marB="0" anchor="b">
                    <a:lnL>
                      <a:noFill/>
                    </a:lnL>
                    <a:lnR>
                      <a:noFill/>
                    </a:lnR>
                    <a:lnT>
                      <a:noFill/>
                    </a:lnT>
                    <a:lnB>
                      <a:noFill/>
                    </a:lnB>
                    <a:solidFill>
                      <a:schemeClr val="bg1"/>
                    </a:solidFill>
                  </a:tcPr>
                </a:tc>
                <a:tc>
                  <a:txBody>
                    <a:bodyPr/>
                    <a:lstStyle/>
                    <a:p>
                      <a:pPr algn="l" fontAlgn="b"/>
                      <a:endParaRPr lang="en-US" sz="1400" b="0" i="0" u="none" strike="noStrike">
                        <a:solidFill>
                          <a:srgbClr val="000000"/>
                        </a:solidFill>
                        <a:effectLst/>
                        <a:latin typeface="Calibri" panose="020F0502020204030204" pitchFamily="34" charset="0"/>
                      </a:endParaRP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0.12</a:t>
                      </a: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0.16</a:t>
                      </a:r>
                    </a:p>
                  </a:txBody>
                  <a:tcPr marL="7425" marR="7425" marT="7425" marB="0" anchor="b">
                    <a:lnL>
                      <a:noFill/>
                    </a:lnL>
                    <a:lnR>
                      <a:noFill/>
                    </a:lnR>
                    <a:lnT>
                      <a:noFill/>
                    </a:lnT>
                    <a:lnB>
                      <a:noFill/>
                    </a:lnB>
                    <a:solidFill>
                      <a:schemeClr val="bg1"/>
                    </a:solidFill>
                  </a:tcPr>
                </a:tc>
                <a:tc>
                  <a:txBody>
                    <a:bodyPr/>
                    <a:lstStyle/>
                    <a:p>
                      <a:pPr algn="l" fontAlgn="b"/>
                      <a:endParaRPr lang="en-US" sz="1400" b="0" i="0" u="none" strike="noStrike">
                        <a:solidFill>
                          <a:srgbClr val="000000"/>
                        </a:solidFill>
                        <a:effectLst/>
                        <a:latin typeface="Calibri" panose="020F0502020204030204" pitchFamily="34" charset="0"/>
                      </a:endParaRP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0.11</a:t>
                      </a: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dirty="0">
                          <a:solidFill>
                            <a:srgbClr val="000000"/>
                          </a:solidFill>
                          <a:effectLst/>
                          <a:latin typeface="Times New Roman" panose="02020603050405020304" pitchFamily="18" charset="0"/>
                        </a:rPr>
                        <a:t>-0.09</a:t>
                      </a: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dirty="0">
                          <a:solidFill>
                            <a:srgbClr val="000000"/>
                          </a:solidFill>
                          <a:effectLst/>
                          <a:latin typeface="Times New Roman" panose="02020603050405020304" pitchFamily="18" charset="0"/>
                        </a:rPr>
                        <a:t>0.04**</a:t>
                      </a:r>
                    </a:p>
                  </a:txBody>
                  <a:tcPr marL="7425" marR="7425" marT="7425" marB="0" anchor="b">
                    <a:lnL>
                      <a:noFill/>
                    </a:lnL>
                    <a:lnR>
                      <a:noFill/>
                    </a:lnR>
                    <a:lnT>
                      <a:noFill/>
                    </a:lnT>
                    <a:lnB>
                      <a:noFill/>
                    </a:lnB>
                    <a:solidFill>
                      <a:schemeClr val="bg1"/>
                    </a:solidFill>
                  </a:tcPr>
                </a:tc>
                <a:extLst>
                  <a:ext uri="{0D108BD9-81ED-4DB2-BD59-A6C34878D82A}">
                    <a16:rowId xmlns:a16="http://schemas.microsoft.com/office/drawing/2014/main" val="2969921135"/>
                  </a:ext>
                </a:extLst>
              </a:tr>
              <a:tr h="215687">
                <a:tc>
                  <a:txBody>
                    <a:bodyPr/>
                    <a:lstStyle/>
                    <a:p>
                      <a:pPr algn="l" fontAlgn="ctr"/>
                      <a:r>
                        <a:rPr lang="en-US" sz="1400" b="0" i="0" u="none" strike="noStrike">
                          <a:solidFill>
                            <a:srgbClr val="000000"/>
                          </a:solidFill>
                          <a:effectLst/>
                          <a:latin typeface="Times New Roman" panose="02020603050405020304" pitchFamily="18" charset="0"/>
                        </a:rPr>
                        <a:t>Grows vegetables</a:t>
                      </a:r>
                    </a:p>
                  </a:txBody>
                  <a:tcPr marL="7425" marR="7425" marT="7425" marB="0" anchor="ctr">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0.05</a:t>
                      </a:r>
                    </a:p>
                  </a:txBody>
                  <a:tcPr marL="7425" marR="7425" marT="7425" marB="0" anchor="b">
                    <a:lnL>
                      <a:noFill/>
                    </a:lnL>
                    <a:lnR>
                      <a:noFill/>
                    </a:lnR>
                    <a:lnT>
                      <a:noFill/>
                    </a:lnT>
                    <a:lnB>
                      <a:noFill/>
                    </a:lnB>
                    <a:solidFill>
                      <a:schemeClr val="bg1"/>
                    </a:solidFill>
                  </a:tcPr>
                </a:tc>
                <a:tc>
                  <a:txBody>
                    <a:bodyPr/>
                    <a:lstStyle/>
                    <a:p>
                      <a:pPr algn="l" fontAlgn="b"/>
                      <a:endParaRPr lang="en-US" sz="1400" b="0" i="0" u="none" strike="noStrike">
                        <a:solidFill>
                          <a:srgbClr val="000000"/>
                        </a:solidFill>
                        <a:effectLst/>
                        <a:latin typeface="Calibri" panose="020F0502020204030204" pitchFamily="34" charset="0"/>
                      </a:endParaRP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0.01</a:t>
                      </a: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0.05</a:t>
                      </a:r>
                    </a:p>
                  </a:txBody>
                  <a:tcPr marL="7425" marR="7425" marT="7425" marB="0" anchor="b">
                    <a:lnL>
                      <a:noFill/>
                    </a:lnL>
                    <a:lnR>
                      <a:noFill/>
                    </a:lnR>
                    <a:lnT>
                      <a:noFill/>
                    </a:lnT>
                    <a:lnB>
                      <a:noFill/>
                    </a:lnB>
                    <a:solidFill>
                      <a:schemeClr val="bg1"/>
                    </a:solidFill>
                  </a:tcPr>
                </a:tc>
                <a:tc>
                  <a:txBody>
                    <a:bodyPr/>
                    <a:lstStyle/>
                    <a:p>
                      <a:pPr algn="l" fontAlgn="b"/>
                      <a:endParaRPr lang="en-US" sz="1400" b="0" i="0" u="none" strike="noStrike">
                        <a:solidFill>
                          <a:srgbClr val="000000"/>
                        </a:solidFill>
                        <a:effectLst/>
                        <a:latin typeface="Calibri" panose="020F0502020204030204" pitchFamily="34" charset="0"/>
                      </a:endParaRP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0.00</a:t>
                      </a: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-0.01</a:t>
                      </a: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0.59</a:t>
                      </a:r>
                    </a:p>
                  </a:txBody>
                  <a:tcPr marL="7425" marR="7425" marT="7425" marB="0" anchor="b">
                    <a:lnL>
                      <a:noFill/>
                    </a:lnL>
                    <a:lnR>
                      <a:noFill/>
                    </a:lnR>
                    <a:lnT>
                      <a:noFill/>
                    </a:lnT>
                    <a:lnB>
                      <a:noFill/>
                    </a:lnB>
                    <a:solidFill>
                      <a:schemeClr val="bg1"/>
                    </a:solidFill>
                  </a:tcPr>
                </a:tc>
                <a:extLst>
                  <a:ext uri="{0D108BD9-81ED-4DB2-BD59-A6C34878D82A}">
                    <a16:rowId xmlns:a16="http://schemas.microsoft.com/office/drawing/2014/main" val="4237041116"/>
                  </a:ext>
                </a:extLst>
              </a:tr>
              <a:tr h="215687">
                <a:tc>
                  <a:txBody>
                    <a:bodyPr/>
                    <a:lstStyle/>
                    <a:p>
                      <a:pPr algn="l" fontAlgn="ctr"/>
                      <a:r>
                        <a:rPr lang="en-US" sz="1400" b="0" i="0" u="none" strike="noStrike">
                          <a:solidFill>
                            <a:srgbClr val="000000"/>
                          </a:solidFill>
                          <a:effectLst/>
                          <a:latin typeface="Times New Roman" panose="02020603050405020304" pitchFamily="18" charset="0"/>
                        </a:rPr>
                        <a:t>Grows fruits</a:t>
                      </a:r>
                    </a:p>
                  </a:txBody>
                  <a:tcPr marL="7425" marR="7425" marT="7425" marB="0" anchor="ctr">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0.05</a:t>
                      </a:r>
                    </a:p>
                  </a:txBody>
                  <a:tcPr marL="7425" marR="7425" marT="7425" marB="0" anchor="b">
                    <a:lnL>
                      <a:noFill/>
                    </a:lnL>
                    <a:lnR>
                      <a:noFill/>
                    </a:lnR>
                    <a:lnT>
                      <a:noFill/>
                    </a:lnT>
                    <a:lnB>
                      <a:noFill/>
                    </a:lnB>
                    <a:solidFill>
                      <a:schemeClr val="bg1"/>
                    </a:solidFill>
                  </a:tcPr>
                </a:tc>
                <a:tc>
                  <a:txBody>
                    <a:bodyPr/>
                    <a:lstStyle/>
                    <a:p>
                      <a:pPr algn="l" fontAlgn="b"/>
                      <a:endParaRPr lang="en-US" sz="1400" b="0" i="0" u="none" strike="noStrike">
                        <a:solidFill>
                          <a:srgbClr val="000000"/>
                        </a:solidFill>
                        <a:effectLst/>
                        <a:latin typeface="Calibri" panose="020F0502020204030204" pitchFamily="34" charset="0"/>
                      </a:endParaRP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0.01</a:t>
                      </a: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0.08</a:t>
                      </a:r>
                    </a:p>
                  </a:txBody>
                  <a:tcPr marL="7425" marR="7425" marT="7425" marB="0" anchor="b">
                    <a:lnL>
                      <a:noFill/>
                    </a:lnL>
                    <a:lnR>
                      <a:noFill/>
                    </a:lnR>
                    <a:lnT>
                      <a:noFill/>
                    </a:lnT>
                    <a:lnB>
                      <a:noFill/>
                    </a:lnB>
                    <a:solidFill>
                      <a:schemeClr val="bg1"/>
                    </a:solidFill>
                  </a:tcPr>
                </a:tc>
                <a:tc>
                  <a:txBody>
                    <a:bodyPr/>
                    <a:lstStyle/>
                    <a:p>
                      <a:pPr algn="l" fontAlgn="b"/>
                      <a:endParaRPr lang="en-US" sz="1400" b="0" i="0" u="none" strike="noStrike">
                        <a:solidFill>
                          <a:srgbClr val="000000"/>
                        </a:solidFill>
                        <a:effectLst/>
                        <a:latin typeface="Calibri" panose="020F0502020204030204" pitchFamily="34" charset="0"/>
                      </a:endParaRP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0.01</a:t>
                      </a: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dirty="0">
                          <a:solidFill>
                            <a:srgbClr val="000000"/>
                          </a:solidFill>
                          <a:effectLst/>
                          <a:latin typeface="Times New Roman" panose="02020603050405020304" pitchFamily="18" charset="0"/>
                        </a:rPr>
                        <a:t>-0.03</a:t>
                      </a: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0.21</a:t>
                      </a:r>
                    </a:p>
                  </a:txBody>
                  <a:tcPr marL="7425" marR="7425" marT="7425" marB="0" anchor="b">
                    <a:lnL>
                      <a:noFill/>
                    </a:lnL>
                    <a:lnR>
                      <a:noFill/>
                    </a:lnR>
                    <a:lnT>
                      <a:noFill/>
                    </a:lnT>
                    <a:lnB>
                      <a:noFill/>
                    </a:lnB>
                    <a:solidFill>
                      <a:schemeClr val="bg1"/>
                    </a:solidFill>
                  </a:tcPr>
                </a:tc>
                <a:extLst>
                  <a:ext uri="{0D108BD9-81ED-4DB2-BD59-A6C34878D82A}">
                    <a16:rowId xmlns:a16="http://schemas.microsoft.com/office/drawing/2014/main" val="1448833602"/>
                  </a:ext>
                </a:extLst>
              </a:tr>
              <a:tr h="215687">
                <a:tc>
                  <a:txBody>
                    <a:bodyPr/>
                    <a:lstStyle/>
                    <a:p>
                      <a:pPr algn="l" fontAlgn="ctr"/>
                      <a:r>
                        <a:rPr lang="en-US" sz="1400" b="0" i="0" u="none" strike="noStrike">
                          <a:solidFill>
                            <a:srgbClr val="000000"/>
                          </a:solidFill>
                          <a:effectLst/>
                          <a:latin typeface="Times New Roman" panose="02020603050405020304" pitchFamily="18" charset="0"/>
                        </a:rPr>
                        <a:t>Grows legumes and nuts</a:t>
                      </a:r>
                    </a:p>
                  </a:txBody>
                  <a:tcPr marL="7425" marR="7425" marT="7425" marB="0" anchor="ctr">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0.98</a:t>
                      </a:r>
                    </a:p>
                  </a:txBody>
                  <a:tcPr marL="7425" marR="7425" marT="7425" marB="0" anchor="b">
                    <a:lnL>
                      <a:noFill/>
                    </a:lnL>
                    <a:lnR>
                      <a:noFill/>
                    </a:lnR>
                    <a:lnT>
                      <a:noFill/>
                    </a:lnT>
                    <a:lnB>
                      <a:noFill/>
                    </a:lnB>
                    <a:solidFill>
                      <a:schemeClr val="bg1"/>
                    </a:solidFill>
                  </a:tcPr>
                </a:tc>
                <a:tc>
                  <a:txBody>
                    <a:bodyPr/>
                    <a:lstStyle/>
                    <a:p>
                      <a:pPr algn="l" fontAlgn="b"/>
                      <a:endParaRPr lang="en-US" sz="1400" b="0" i="0" u="none" strike="noStrike">
                        <a:solidFill>
                          <a:srgbClr val="000000"/>
                        </a:solidFill>
                        <a:effectLst/>
                        <a:latin typeface="Calibri" panose="020F0502020204030204" pitchFamily="34" charset="0"/>
                      </a:endParaRP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0.95</a:t>
                      </a: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0.87</a:t>
                      </a:r>
                    </a:p>
                  </a:txBody>
                  <a:tcPr marL="7425" marR="7425" marT="7425" marB="0" anchor="b">
                    <a:lnL>
                      <a:noFill/>
                    </a:lnL>
                    <a:lnR>
                      <a:noFill/>
                    </a:lnR>
                    <a:lnT>
                      <a:noFill/>
                    </a:lnT>
                    <a:lnB>
                      <a:noFill/>
                    </a:lnB>
                    <a:solidFill>
                      <a:schemeClr val="bg1"/>
                    </a:solidFill>
                  </a:tcPr>
                </a:tc>
                <a:tc>
                  <a:txBody>
                    <a:bodyPr/>
                    <a:lstStyle/>
                    <a:p>
                      <a:pPr algn="l" fontAlgn="b"/>
                      <a:endParaRPr lang="en-US" sz="1400" b="0" i="0" u="none" strike="noStrike">
                        <a:solidFill>
                          <a:srgbClr val="000000"/>
                        </a:solidFill>
                        <a:effectLst/>
                        <a:latin typeface="Calibri" panose="020F0502020204030204" pitchFamily="34" charset="0"/>
                      </a:endParaRP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0.87</a:t>
                      </a: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0.03</a:t>
                      </a: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dirty="0">
                          <a:solidFill>
                            <a:srgbClr val="000000"/>
                          </a:solidFill>
                          <a:effectLst/>
                          <a:latin typeface="Times New Roman" panose="02020603050405020304" pitchFamily="18" charset="0"/>
                        </a:rPr>
                        <a:t>0.33</a:t>
                      </a:r>
                    </a:p>
                  </a:txBody>
                  <a:tcPr marL="7425" marR="7425" marT="7425" marB="0" anchor="b">
                    <a:lnL>
                      <a:noFill/>
                    </a:lnL>
                    <a:lnR>
                      <a:noFill/>
                    </a:lnR>
                    <a:lnT>
                      <a:noFill/>
                    </a:lnT>
                    <a:lnB>
                      <a:noFill/>
                    </a:lnB>
                    <a:solidFill>
                      <a:schemeClr val="bg1"/>
                    </a:solidFill>
                  </a:tcPr>
                </a:tc>
                <a:extLst>
                  <a:ext uri="{0D108BD9-81ED-4DB2-BD59-A6C34878D82A}">
                    <a16:rowId xmlns:a16="http://schemas.microsoft.com/office/drawing/2014/main" val="1065295299"/>
                  </a:ext>
                </a:extLst>
              </a:tr>
              <a:tr h="215687">
                <a:tc>
                  <a:txBody>
                    <a:bodyPr/>
                    <a:lstStyle/>
                    <a:p>
                      <a:pPr algn="l" fontAlgn="ctr"/>
                      <a:r>
                        <a:rPr lang="en-US" sz="1400" b="0" i="0" u="none" strike="noStrike">
                          <a:solidFill>
                            <a:srgbClr val="000000"/>
                          </a:solidFill>
                          <a:effectLst/>
                          <a:latin typeface="Times New Roman" panose="02020603050405020304" pitchFamily="18" charset="0"/>
                        </a:rPr>
                        <a:t>Grows cash crops</a:t>
                      </a:r>
                    </a:p>
                  </a:txBody>
                  <a:tcPr marL="7425" marR="7425" marT="7425" marB="0" anchor="ctr">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0.10</a:t>
                      </a:r>
                    </a:p>
                  </a:txBody>
                  <a:tcPr marL="7425" marR="7425" marT="7425" marB="0" anchor="b">
                    <a:lnL>
                      <a:noFill/>
                    </a:lnL>
                    <a:lnR>
                      <a:noFill/>
                    </a:lnR>
                    <a:lnT>
                      <a:noFill/>
                    </a:lnT>
                    <a:lnB>
                      <a:noFill/>
                    </a:lnB>
                    <a:solidFill>
                      <a:schemeClr val="bg1"/>
                    </a:solidFill>
                  </a:tcPr>
                </a:tc>
                <a:tc>
                  <a:txBody>
                    <a:bodyPr/>
                    <a:lstStyle/>
                    <a:p>
                      <a:pPr algn="l" fontAlgn="b"/>
                      <a:endParaRPr lang="en-US" sz="1400" b="0" i="0" u="none" strike="noStrike">
                        <a:solidFill>
                          <a:srgbClr val="000000"/>
                        </a:solidFill>
                        <a:effectLst/>
                        <a:latin typeface="Calibri" panose="020F0502020204030204" pitchFamily="34" charset="0"/>
                      </a:endParaRP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0.33</a:t>
                      </a: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0.07</a:t>
                      </a:r>
                    </a:p>
                  </a:txBody>
                  <a:tcPr marL="7425" marR="7425" marT="7425" marB="0" anchor="b">
                    <a:lnL>
                      <a:noFill/>
                    </a:lnL>
                    <a:lnR>
                      <a:noFill/>
                    </a:lnR>
                    <a:lnT>
                      <a:noFill/>
                    </a:lnT>
                    <a:lnB>
                      <a:noFill/>
                    </a:lnB>
                    <a:solidFill>
                      <a:schemeClr val="bg1"/>
                    </a:solidFill>
                  </a:tcPr>
                </a:tc>
                <a:tc>
                  <a:txBody>
                    <a:bodyPr/>
                    <a:lstStyle/>
                    <a:p>
                      <a:pPr algn="l" fontAlgn="b"/>
                      <a:endParaRPr lang="en-US" sz="1400" b="0" i="0" u="none" strike="noStrike">
                        <a:solidFill>
                          <a:srgbClr val="000000"/>
                        </a:solidFill>
                        <a:effectLst/>
                        <a:latin typeface="Calibri" panose="020F0502020204030204" pitchFamily="34" charset="0"/>
                      </a:endParaRP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0.10</a:t>
                      </a: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dirty="0">
                          <a:solidFill>
                            <a:srgbClr val="000000"/>
                          </a:solidFill>
                          <a:effectLst/>
                          <a:latin typeface="Times New Roman" panose="02020603050405020304" pitchFamily="18" charset="0"/>
                        </a:rPr>
                        <a:t>-0.20</a:t>
                      </a: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dirty="0">
                          <a:solidFill>
                            <a:srgbClr val="000000"/>
                          </a:solidFill>
                          <a:effectLst/>
                          <a:latin typeface="Times New Roman" panose="02020603050405020304" pitchFamily="18" charset="0"/>
                        </a:rPr>
                        <a:t>0.00***</a:t>
                      </a:r>
                    </a:p>
                  </a:txBody>
                  <a:tcPr marL="7425" marR="7425" marT="7425" marB="0" anchor="b">
                    <a:lnL>
                      <a:noFill/>
                    </a:lnL>
                    <a:lnR>
                      <a:noFill/>
                    </a:lnR>
                    <a:lnT>
                      <a:noFill/>
                    </a:lnT>
                    <a:lnB>
                      <a:noFill/>
                    </a:lnB>
                    <a:solidFill>
                      <a:schemeClr val="bg1"/>
                    </a:solidFill>
                  </a:tcPr>
                </a:tc>
                <a:extLst>
                  <a:ext uri="{0D108BD9-81ED-4DB2-BD59-A6C34878D82A}">
                    <a16:rowId xmlns:a16="http://schemas.microsoft.com/office/drawing/2014/main" val="3105146371"/>
                  </a:ext>
                </a:extLst>
              </a:tr>
              <a:tr h="215687">
                <a:tc>
                  <a:txBody>
                    <a:bodyPr/>
                    <a:lstStyle/>
                    <a:p>
                      <a:pPr algn="l" fontAlgn="ctr"/>
                      <a:r>
                        <a:rPr lang="en-US" sz="1400" b="0" i="0" u="none" strike="noStrike">
                          <a:solidFill>
                            <a:srgbClr val="000000"/>
                          </a:solidFill>
                          <a:effectLst/>
                          <a:latin typeface="Times New Roman" panose="02020603050405020304" pitchFamily="18" charset="0"/>
                        </a:rPr>
                        <a:t>On-farm production diversity</a:t>
                      </a:r>
                    </a:p>
                  </a:txBody>
                  <a:tcPr marL="7425" marR="7425" marT="7425" marB="0" anchor="ctr">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3.82</a:t>
                      </a:r>
                    </a:p>
                  </a:txBody>
                  <a:tcPr marL="7425" marR="7425" marT="7425" marB="0" anchor="b">
                    <a:lnL>
                      <a:noFill/>
                    </a:lnL>
                    <a:lnR>
                      <a:noFill/>
                    </a:lnR>
                    <a:lnT>
                      <a:noFill/>
                    </a:lnT>
                    <a:lnB>
                      <a:noFill/>
                    </a:lnB>
                    <a:solidFill>
                      <a:schemeClr val="bg1"/>
                    </a:solidFill>
                  </a:tcPr>
                </a:tc>
                <a:tc>
                  <a:txBody>
                    <a:bodyPr/>
                    <a:lstStyle/>
                    <a:p>
                      <a:pPr algn="l" fontAlgn="b"/>
                      <a:endParaRPr lang="en-US" sz="1400" b="0" i="0" u="none" strike="noStrike">
                        <a:solidFill>
                          <a:srgbClr val="000000"/>
                        </a:solidFill>
                        <a:effectLst/>
                        <a:latin typeface="Calibri" panose="020F0502020204030204" pitchFamily="34" charset="0"/>
                      </a:endParaRP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3.85</a:t>
                      </a: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3.34</a:t>
                      </a:r>
                    </a:p>
                  </a:txBody>
                  <a:tcPr marL="7425" marR="7425" marT="7425" marB="0" anchor="b">
                    <a:lnL>
                      <a:noFill/>
                    </a:lnL>
                    <a:lnR>
                      <a:noFill/>
                    </a:lnR>
                    <a:lnT>
                      <a:noFill/>
                    </a:lnT>
                    <a:lnB>
                      <a:noFill/>
                    </a:lnB>
                    <a:solidFill>
                      <a:schemeClr val="bg1"/>
                    </a:solidFill>
                  </a:tcPr>
                </a:tc>
                <a:tc>
                  <a:txBody>
                    <a:bodyPr/>
                    <a:lstStyle/>
                    <a:p>
                      <a:pPr algn="l" fontAlgn="b"/>
                      <a:endParaRPr lang="en-US" sz="1400" b="0" i="0" u="none" strike="noStrike">
                        <a:solidFill>
                          <a:srgbClr val="000000"/>
                        </a:solidFill>
                        <a:effectLst/>
                        <a:latin typeface="Calibri" panose="020F0502020204030204" pitchFamily="34" charset="0"/>
                      </a:endParaRP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3.38</a:t>
                      </a: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0.01</a:t>
                      </a: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0.92</a:t>
                      </a:r>
                    </a:p>
                  </a:txBody>
                  <a:tcPr marL="7425" marR="7425" marT="7425" marB="0" anchor="b">
                    <a:lnL>
                      <a:noFill/>
                    </a:lnL>
                    <a:lnR>
                      <a:noFill/>
                    </a:lnR>
                    <a:lnT>
                      <a:noFill/>
                    </a:lnT>
                    <a:lnB>
                      <a:noFill/>
                    </a:lnB>
                    <a:solidFill>
                      <a:schemeClr val="bg1"/>
                    </a:solidFill>
                  </a:tcPr>
                </a:tc>
                <a:extLst>
                  <a:ext uri="{0D108BD9-81ED-4DB2-BD59-A6C34878D82A}">
                    <a16:rowId xmlns:a16="http://schemas.microsoft.com/office/drawing/2014/main" val="2733644808"/>
                  </a:ext>
                </a:extLst>
              </a:tr>
              <a:tr h="215687">
                <a:tc>
                  <a:txBody>
                    <a:bodyPr/>
                    <a:lstStyle/>
                    <a:p>
                      <a:pPr algn="l" fontAlgn="ctr"/>
                      <a:r>
                        <a:rPr lang="en-US" sz="1400" b="0" i="0" u="none" strike="noStrike">
                          <a:solidFill>
                            <a:srgbClr val="000000"/>
                          </a:solidFill>
                          <a:effectLst/>
                          <a:latin typeface="Times New Roman" panose="02020603050405020304" pitchFamily="18" charset="0"/>
                        </a:rPr>
                        <a:t>Number of (12) food groups consumed</a:t>
                      </a:r>
                    </a:p>
                  </a:txBody>
                  <a:tcPr marL="7425" marR="7425" marT="7425" marB="0" anchor="ctr">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9.18</a:t>
                      </a:r>
                    </a:p>
                  </a:txBody>
                  <a:tcPr marL="7425" marR="7425" marT="7425" marB="0" anchor="b">
                    <a:lnL>
                      <a:noFill/>
                    </a:lnL>
                    <a:lnR>
                      <a:noFill/>
                    </a:lnR>
                    <a:lnT>
                      <a:noFill/>
                    </a:lnT>
                    <a:lnB>
                      <a:noFill/>
                    </a:lnB>
                    <a:solidFill>
                      <a:schemeClr val="bg1"/>
                    </a:solidFill>
                  </a:tcPr>
                </a:tc>
                <a:tc>
                  <a:txBody>
                    <a:bodyPr/>
                    <a:lstStyle/>
                    <a:p>
                      <a:pPr algn="l" fontAlgn="b"/>
                      <a:endParaRPr lang="en-US" sz="1400" b="0" i="0" u="none" strike="noStrike">
                        <a:solidFill>
                          <a:srgbClr val="000000"/>
                        </a:solidFill>
                        <a:effectLst/>
                        <a:latin typeface="Calibri" panose="020F0502020204030204" pitchFamily="34" charset="0"/>
                      </a:endParaRP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7.13</a:t>
                      </a: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8.11</a:t>
                      </a:r>
                    </a:p>
                  </a:txBody>
                  <a:tcPr marL="7425" marR="7425" marT="7425" marB="0" anchor="b">
                    <a:lnL>
                      <a:noFill/>
                    </a:lnL>
                    <a:lnR>
                      <a:noFill/>
                    </a:lnR>
                    <a:lnT>
                      <a:noFill/>
                    </a:lnT>
                    <a:lnB>
                      <a:noFill/>
                    </a:lnB>
                    <a:solidFill>
                      <a:schemeClr val="bg1"/>
                    </a:solidFill>
                  </a:tcPr>
                </a:tc>
                <a:tc>
                  <a:txBody>
                    <a:bodyPr/>
                    <a:lstStyle/>
                    <a:p>
                      <a:pPr algn="l" fontAlgn="b"/>
                      <a:endParaRPr lang="en-US" sz="1400" b="0" i="0" u="none" strike="noStrike">
                        <a:solidFill>
                          <a:srgbClr val="000000"/>
                        </a:solidFill>
                        <a:effectLst/>
                        <a:latin typeface="Calibri" panose="020F0502020204030204" pitchFamily="34" charset="0"/>
                      </a:endParaRP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6.55</a:t>
                      </a:r>
                    </a:p>
                  </a:txBody>
                  <a:tcPr marL="7425" marR="7425" marT="7425" marB="0" anchor="b">
                    <a:lnL>
                      <a:noFill/>
                    </a:lnL>
                    <a:lnR>
                      <a:noFill/>
                    </a:lnR>
                    <a:lnT>
                      <a:noFill/>
                    </a:lnT>
                    <a:lnB>
                      <a:noFill/>
                    </a:lnB>
                    <a:solidFill>
                      <a:schemeClr val="bg1"/>
                    </a:solidFill>
                  </a:tcPr>
                </a:tc>
                <a:tc>
                  <a:txBody>
                    <a:bodyPr/>
                    <a:lstStyle/>
                    <a:p>
                      <a:pPr marL="0" algn="ctr" defTabSz="914400" rtl="0" eaLnBrk="1" fontAlgn="b" latinLnBrk="0" hangingPunct="1"/>
                      <a:r>
                        <a:rPr lang="en-US" sz="1400" b="0" i="0" u="none" strike="noStrike" kern="1200" dirty="0">
                          <a:solidFill>
                            <a:srgbClr val="00B050"/>
                          </a:solidFill>
                          <a:effectLst/>
                          <a:latin typeface="Times New Roman" panose="02020603050405020304" pitchFamily="18" charset="0"/>
                          <a:ea typeface="+mn-ea"/>
                          <a:cs typeface="+mn-cs"/>
                        </a:rPr>
                        <a:t>0.50</a:t>
                      </a: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0.04**</a:t>
                      </a:r>
                    </a:p>
                  </a:txBody>
                  <a:tcPr marL="7425" marR="7425" marT="7425" marB="0" anchor="b">
                    <a:lnL>
                      <a:noFill/>
                    </a:lnL>
                    <a:lnR>
                      <a:noFill/>
                    </a:lnR>
                    <a:lnT>
                      <a:noFill/>
                    </a:lnT>
                    <a:lnB>
                      <a:noFill/>
                    </a:lnB>
                    <a:solidFill>
                      <a:schemeClr val="bg1"/>
                    </a:solidFill>
                  </a:tcPr>
                </a:tc>
                <a:extLst>
                  <a:ext uri="{0D108BD9-81ED-4DB2-BD59-A6C34878D82A}">
                    <a16:rowId xmlns:a16="http://schemas.microsoft.com/office/drawing/2014/main" val="322576818"/>
                  </a:ext>
                </a:extLst>
              </a:tr>
              <a:tr h="215687">
                <a:tc>
                  <a:txBody>
                    <a:bodyPr/>
                    <a:lstStyle/>
                    <a:p>
                      <a:pPr algn="l" fontAlgn="ctr"/>
                      <a:r>
                        <a:rPr lang="en-US" sz="1400" b="0" i="0" u="none" strike="noStrike">
                          <a:solidFill>
                            <a:srgbClr val="000000"/>
                          </a:solidFill>
                          <a:effectLst/>
                          <a:latin typeface="Times New Roman" panose="02020603050405020304" pitchFamily="18" charset="0"/>
                        </a:rPr>
                        <a:t>Food secure (caloric consumption &gt; MDER)</a:t>
                      </a:r>
                    </a:p>
                  </a:txBody>
                  <a:tcPr marL="7425" marR="7425" marT="7425" marB="0" anchor="ctr">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0.47</a:t>
                      </a:r>
                    </a:p>
                  </a:txBody>
                  <a:tcPr marL="7425" marR="7425" marT="7425" marB="0" anchor="b">
                    <a:lnL>
                      <a:noFill/>
                    </a:lnL>
                    <a:lnR>
                      <a:noFill/>
                    </a:lnR>
                    <a:lnT>
                      <a:noFill/>
                    </a:lnT>
                    <a:lnB>
                      <a:noFill/>
                    </a:lnB>
                    <a:solidFill>
                      <a:schemeClr val="bg1"/>
                    </a:solidFill>
                  </a:tcPr>
                </a:tc>
                <a:tc>
                  <a:txBody>
                    <a:bodyPr/>
                    <a:lstStyle/>
                    <a:p>
                      <a:pPr algn="l" fontAlgn="b"/>
                      <a:endParaRPr lang="en-US" sz="1400" b="0" i="0" u="none" strike="noStrike">
                        <a:solidFill>
                          <a:srgbClr val="000000"/>
                        </a:solidFill>
                        <a:effectLst/>
                        <a:latin typeface="Calibri" panose="020F0502020204030204" pitchFamily="34" charset="0"/>
                      </a:endParaRP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0.20</a:t>
                      </a: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0.39</a:t>
                      </a:r>
                    </a:p>
                  </a:txBody>
                  <a:tcPr marL="7425" marR="7425" marT="7425" marB="0" anchor="b">
                    <a:lnL>
                      <a:noFill/>
                    </a:lnL>
                    <a:lnR>
                      <a:noFill/>
                    </a:lnR>
                    <a:lnT>
                      <a:noFill/>
                    </a:lnT>
                    <a:lnB>
                      <a:noFill/>
                    </a:lnB>
                    <a:solidFill>
                      <a:schemeClr val="bg1"/>
                    </a:solidFill>
                  </a:tcPr>
                </a:tc>
                <a:tc>
                  <a:txBody>
                    <a:bodyPr/>
                    <a:lstStyle/>
                    <a:p>
                      <a:pPr algn="l" fontAlgn="b"/>
                      <a:endParaRPr lang="en-US" sz="1400" b="0" i="0" u="none" strike="noStrike">
                        <a:solidFill>
                          <a:srgbClr val="000000"/>
                        </a:solidFill>
                        <a:effectLst/>
                        <a:latin typeface="Calibri" panose="020F0502020204030204" pitchFamily="34" charset="0"/>
                      </a:endParaRP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0.25</a:t>
                      </a:r>
                    </a:p>
                  </a:txBody>
                  <a:tcPr marL="7425" marR="7425" marT="7425" marB="0" anchor="b">
                    <a:lnL>
                      <a:noFill/>
                    </a:lnL>
                    <a:lnR>
                      <a:noFill/>
                    </a:lnR>
                    <a:lnT>
                      <a:noFill/>
                    </a:lnT>
                    <a:lnB>
                      <a:noFill/>
                    </a:lnB>
                    <a:solidFill>
                      <a:schemeClr val="bg1"/>
                    </a:solidFill>
                  </a:tcPr>
                </a:tc>
                <a:tc>
                  <a:txBody>
                    <a:bodyPr/>
                    <a:lstStyle/>
                    <a:p>
                      <a:pPr marL="0" algn="ctr" defTabSz="914400" rtl="0" eaLnBrk="1" fontAlgn="b" latinLnBrk="0" hangingPunct="1"/>
                      <a:r>
                        <a:rPr lang="en-US" sz="1400" b="0" i="0" u="none" strike="noStrike" kern="1200" dirty="0">
                          <a:solidFill>
                            <a:srgbClr val="00B050"/>
                          </a:solidFill>
                          <a:effectLst/>
                          <a:latin typeface="Times New Roman" panose="02020603050405020304" pitchFamily="18" charset="0"/>
                          <a:ea typeface="+mn-ea"/>
                          <a:cs typeface="+mn-cs"/>
                        </a:rPr>
                        <a:t>0.13</a:t>
                      </a: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dirty="0">
                          <a:solidFill>
                            <a:srgbClr val="000000"/>
                          </a:solidFill>
                          <a:effectLst/>
                          <a:latin typeface="Times New Roman" panose="02020603050405020304" pitchFamily="18" charset="0"/>
                        </a:rPr>
                        <a:t>0.03**</a:t>
                      </a:r>
                    </a:p>
                  </a:txBody>
                  <a:tcPr marL="7425" marR="7425" marT="7425" marB="0" anchor="b">
                    <a:lnL>
                      <a:noFill/>
                    </a:lnL>
                    <a:lnR>
                      <a:noFill/>
                    </a:lnR>
                    <a:lnT>
                      <a:noFill/>
                    </a:lnT>
                    <a:lnB>
                      <a:noFill/>
                    </a:lnB>
                    <a:solidFill>
                      <a:schemeClr val="bg1"/>
                    </a:solidFill>
                  </a:tcPr>
                </a:tc>
                <a:extLst>
                  <a:ext uri="{0D108BD9-81ED-4DB2-BD59-A6C34878D82A}">
                    <a16:rowId xmlns:a16="http://schemas.microsoft.com/office/drawing/2014/main" val="2213514988"/>
                  </a:ext>
                </a:extLst>
              </a:tr>
              <a:tr h="213857">
                <a:tc>
                  <a:txBody>
                    <a:bodyPr/>
                    <a:lstStyle/>
                    <a:p>
                      <a:pPr algn="l" fontAlgn="ctr"/>
                      <a:r>
                        <a:rPr lang="en-US" sz="1400" b="0" i="0" u="none" strike="noStrike">
                          <a:solidFill>
                            <a:srgbClr val="000000"/>
                          </a:solidFill>
                          <a:effectLst/>
                          <a:latin typeface="Times New Roman" panose="02020603050405020304" pitchFamily="18" charset="0"/>
                        </a:rPr>
                        <a:t>Per capita Expenditure per day in 2013 and 2019 PPP</a:t>
                      </a:r>
                    </a:p>
                  </a:txBody>
                  <a:tcPr marL="7425" marR="7425" marT="7425" marB="0" anchor="ctr">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2.26</a:t>
                      </a:r>
                    </a:p>
                  </a:txBody>
                  <a:tcPr marL="7425" marR="7425" marT="7425" marB="0" anchor="b">
                    <a:lnL>
                      <a:noFill/>
                    </a:lnL>
                    <a:lnR>
                      <a:noFill/>
                    </a:lnR>
                    <a:lnT>
                      <a:noFill/>
                    </a:lnT>
                    <a:lnB>
                      <a:noFill/>
                    </a:lnB>
                    <a:solidFill>
                      <a:schemeClr val="bg1"/>
                    </a:solidFill>
                  </a:tcPr>
                </a:tc>
                <a:tc>
                  <a:txBody>
                    <a:bodyPr/>
                    <a:lstStyle/>
                    <a:p>
                      <a:pPr algn="l" fontAlgn="b"/>
                      <a:endParaRPr lang="en-US" sz="1400" b="0" i="0" u="none" strike="noStrike">
                        <a:solidFill>
                          <a:srgbClr val="000000"/>
                        </a:solidFill>
                        <a:effectLst/>
                        <a:latin typeface="Calibri" panose="020F0502020204030204" pitchFamily="34" charset="0"/>
                      </a:endParaRP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1.86</a:t>
                      </a: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1.75</a:t>
                      </a:r>
                    </a:p>
                  </a:txBody>
                  <a:tcPr marL="7425" marR="7425" marT="7425" marB="0" anchor="b">
                    <a:lnL>
                      <a:noFill/>
                    </a:lnL>
                    <a:lnR>
                      <a:noFill/>
                    </a:lnR>
                    <a:lnT>
                      <a:noFill/>
                    </a:lnT>
                    <a:lnB>
                      <a:noFill/>
                    </a:lnB>
                    <a:solidFill>
                      <a:schemeClr val="bg1"/>
                    </a:solidFill>
                  </a:tcPr>
                </a:tc>
                <a:tc>
                  <a:txBody>
                    <a:bodyPr/>
                    <a:lstStyle/>
                    <a:p>
                      <a:pPr algn="l" fontAlgn="b"/>
                      <a:endParaRPr lang="en-US" sz="1400" b="0" i="0" u="none" strike="noStrike">
                        <a:solidFill>
                          <a:srgbClr val="000000"/>
                        </a:solidFill>
                        <a:effectLst/>
                        <a:latin typeface="Calibri" panose="020F0502020204030204" pitchFamily="34" charset="0"/>
                      </a:endParaRP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1.81</a:t>
                      </a: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dirty="0">
                          <a:solidFill>
                            <a:srgbClr val="000000"/>
                          </a:solidFill>
                          <a:effectLst/>
                          <a:latin typeface="Times New Roman" panose="02020603050405020304" pitchFamily="18" charset="0"/>
                        </a:rPr>
                        <a:t>0.45</a:t>
                      </a: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dirty="0">
                          <a:solidFill>
                            <a:srgbClr val="000000"/>
                          </a:solidFill>
                          <a:effectLst/>
                          <a:latin typeface="Times New Roman" panose="02020603050405020304" pitchFamily="18" charset="0"/>
                        </a:rPr>
                        <a:t>0.13</a:t>
                      </a:r>
                    </a:p>
                  </a:txBody>
                  <a:tcPr marL="7425" marR="7425" marT="7425" marB="0" anchor="b">
                    <a:lnL>
                      <a:noFill/>
                    </a:lnL>
                    <a:lnR>
                      <a:noFill/>
                    </a:lnR>
                    <a:lnT>
                      <a:noFill/>
                    </a:lnT>
                    <a:lnB>
                      <a:noFill/>
                    </a:lnB>
                    <a:solidFill>
                      <a:schemeClr val="bg1"/>
                    </a:solidFill>
                  </a:tcPr>
                </a:tc>
                <a:extLst>
                  <a:ext uri="{0D108BD9-81ED-4DB2-BD59-A6C34878D82A}">
                    <a16:rowId xmlns:a16="http://schemas.microsoft.com/office/drawing/2014/main" val="1332959179"/>
                  </a:ext>
                </a:extLst>
              </a:tr>
              <a:tr h="215687">
                <a:tc>
                  <a:txBody>
                    <a:bodyPr/>
                    <a:lstStyle/>
                    <a:p>
                      <a:pPr algn="l" fontAlgn="ctr"/>
                      <a:r>
                        <a:rPr lang="en-US" sz="1400" b="0" i="0" u="none" strike="noStrike">
                          <a:solidFill>
                            <a:srgbClr val="000000"/>
                          </a:solidFill>
                          <a:effectLst/>
                          <a:latin typeface="Times New Roman" panose="02020603050405020304" pitchFamily="18" charset="0"/>
                        </a:rPr>
                        <a:t>Non poor (&gt;$1.9 PPP)</a:t>
                      </a:r>
                    </a:p>
                  </a:txBody>
                  <a:tcPr marL="7425" marR="7425" marT="7425" marB="0" anchor="ctr">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0.36</a:t>
                      </a:r>
                    </a:p>
                  </a:txBody>
                  <a:tcPr marL="7425" marR="7425" marT="7425" marB="0" anchor="b">
                    <a:lnL>
                      <a:noFill/>
                    </a:lnL>
                    <a:lnR>
                      <a:noFill/>
                    </a:lnR>
                    <a:lnT>
                      <a:noFill/>
                    </a:lnT>
                    <a:lnB>
                      <a:noFill/>
                    </a:lnB>
                    <a:solidFill>
                      <a:schemeClr val="bg1"/>
                    </a:solidFill>
                  </a:tcPr>
                </a:tc>
                <a:tc>
                  <a:txBody>
                    <a:bodyPr/>
                    <a:lstStyle/>
                    <a:p>
                      <a:pPr algn="l" fontAlgn="b"/>
                      <a:endParaRPr lang="en-US" sz="1400" b="0" i="0" u="none" strike="noStrike">
                        <a:solidFill>
                          <a:srgbClr val="000000"/>
                        </a:solidFill>
                        <a:effectLst/>
                        <a:latin typeface="Calibri" panose="020F0502020204030204" pitchFamily="34" charset="0"/>
                      </a:endParaRP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0.38</a:t>
                      </a: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0.27</a:t>
                      </a:r>
                    </a:p>
                  </a:txBody>
                  <a:tcPr marL="7425" marR="7425" marT="7425" marB="0" anchor="b">
                    <a:lnL>
                      <a:noFill/>
                    </a:lnL>
                    <a:lnR>
                      <a:noFill/>
                    </a:lnR>
                    <a:lnT>
                      <a:noFill/>
                    </a:lnT>
                    <a:lnB>
                      <a:noFill/>
                    </a:lnB>
                    <a:solidFill>
                      <a:schemeClr val="bg1"/>
                    </a:solidFill>
                  </a:tcPr>
                </a:tc>
                <a:tc>
                  <a:txBody>
                    <a:bodyPr/>
                    <a:lstStyle/>
                    <a:p>
                      <a:pPr algn="l" fontAlgn="b"/>
                      <a:endParaRPr lang="en-US" sz="1400" b="0" i="0" u="none" strike="noStrike">
                        <a:solidFill>
                          <a:srgbClr val="000000"/>
                        </a:solidFill>
                        <a:effectLst/>
                        <a:latin typeface="Calibri" panose="020F0502020204030204" pitchFamily="34" charset="0"/>
                      </a:endParaRP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0.35</a:t>
                      </a: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dirty="0">
                          <a:solidFill>
                            <a:srgbClr val="000000"/>
                          </a:solidFill>
                          <a:effectLst/>
                          <a:latin typeface="Times New Roman" panose="02020603050405020304" pitchFamily="18" charset="0"/>
                        </a:rPr>
                        <a:t>0.06</a:t>
                      </a: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dirty="0">
                          <a:solidFill>
                            <a:srgbClr val="000000"/>
                          </a:solidFill>
                          <a:effectLst/>
                          <a:latin typeface="Times New Roman" panose="02020603050405020304" pitchFamily="18" charset="0"/>
                        </a:rPr>
                        <a:t>0.37</a:t>
                      </a:r>
                    </a:p>
                  </a:txBody>
                  <a:tcPr marL="7425" marR="7425" marT="7425" marB="0" anchor="b">
                    <a:lnL>
                      <a:noFill/>
                    </a:lnL>
                    <a:lnR>
                      <a:noFill/>
                    </a:lnR>
                    <a:lnT>
                      <a:noFill/>
                    </a:lnT>
                    <a:lnB>
                      <a:noFill/>
                    </a:lnB>
                    <a:solidFill>
                      <a:schemeClr val="bg1"/>
                    </a:solidFill>
                  </a:tcPr>
                </a:tc>
                <a:extLst>
                  <a:ext uri="{0D108BD9-81ED-4DB2-BD59-A6C34878D82A}">
                    <a16:rowId xmlns:a16="http://schemas.microsoft.com/office/drawing/2014/main" val="3092357245"/>
                  </a:ext>
                </a:extLst>
              </a:tr>
              <a:tr h="215687">
                <a:tc>
                  <a:txBody>
                    <a:bodyPr/>
                    <a:lstStyle/>
                    <a:p>
                      <a:pPr algn="l" fontAlgn="ctr"/>
                      <a:r>
                        <a:rPr lang="en-US" sz="1400" b="0" i="0" u="none" strike="noStrike">
                          <a:solidFill>
                            <a:srgbClr val="000000"/>
                          </a:solidFill>
                          <a:effectLst/>
                          <a:latin typeface="Times New Roman" panose="02020603050405020304" pitchFamily="18" charset="0"/>
                        </a:rPr>
                        <a:t>Value of all crops harvested(MWK) ('000)</a:t>
                      </a:r>
                    </a:p>
                  </a:txBody>
                  <a:tcPr marL="7425" marR="7425" marT="7425" marB="0" anchor="ctr">
                    <a:lnL>
                      <a:noFill/>
                    </a:lnL>
                    <a:lnR>
                      <a:noFill/>
                    </a:lnR>
                    <a:lnT>
                      <a:noFill/>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400" b="0" i="0" u="none" strike="noStrike" dirty="0">
                          <a:solidFill>
                            <a:srgbClr val="000000"/>
                          </a:solidFill>
                          <a:effectLst/>
                          <a:latin typeface="Times New Roman" panose="02020603050405020304" pitchFamily="18" charset="0"/>
                        </a:rPr>
                        <a:t>232.92</a:t>
                      </a:r>
                    </a:p>
                  </a:txBody>
                  <a:tcPr marL="7425" marR="7425" marT="7425" marB="0" anchor="b">
                    <a:lnL>
                      <a:noFill/>
                    </a:lnL>
                    <a:lnR>
                      <a:noFill/>
                    </a:lnR>
                    <a:lnT>
                      <a:noFill/>
                    </a:lnT>
                    <a:lnB w="6350" cap="flat" cmpd="sng" algn="ctr">
                      <a:solidFill>
                        <a:srgbClr val="000000"/>
                      </a:solidFill>
                      <a:prstDash val="solid"/>
                      <a:round/>
                      <a:headEnd type="none" w="med" len="med"/>
                      <a:tailEnd type="none" w="med" len="med"/>
                    </a:lnB>
                    <a:solidFill>
                      <a:schemeClr val="bg1"/>
                    </a:solidFill>
                  </a:tcPr>
                </a:tc>
                <a:tc>
                  <a:txBody>
                    <a:bodyPr/>
                    <a:lstStyle/>
                    <a:p>
                      <a:pPr algn="l" fontAlgn="b"/>
                      <a:endParaRPr lang="en-US" sz="1400" b="0" i="0" u="none" strike="noStrike">
                        <a:solidFill>
                          <a:srgbClr val="000000"/>
                        </a:solidFill>
                        <a:effectLst/>
                        <a:latin typeface="Calibri" panose="020F0502020204030204" pitchFamily="34" charset="0"/>
                      </a:endParaRP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164.65</a:t>
                      </a:r>
                    </a:p>
                  </a:txBody>
                  <a:tcPr marL="7425" marR="7425" marT="7425" marB="0" anchor="b">
                    <a:lnL>
                      <a:noFill/>
                    </a:lnL>
                    <a:lnR>
                      <a:noFill/>
                    </a:lnR>
                    <a:lnT>
                      <a:noFill/>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158.69</a:t>
                      </a:r>
                    </a:p>
                  </a:txBody>
                  <a:tcPr marL="7425" marR="7425" marT="7425" marB="0" anchor="b">
                    <a:lnL>
                      <a:noFill/>
                    </a:lnL>
                    <a:lnR>
                      <a:noFill/>
                    </a:lnR>
                    <a:lnT>
                      <a:noFill/>
                    </a:lnT>
                    <a:lnB w="6350" cap="flat" cmpd="sng" algn="ctr">
                      <a:solidFill>
                        <a:srgbClr val="000000"/>
                      </a:solidFill>
                      <a:prstDash val="solid"/>
                      <a:round/>
                      <a:headEnd type="none" w="med" len="med"/>
                      <a:tailEnd type="none" w="med" len="med"/>
                    </a:lnB>
                    <a:solidFill>
                      <a:schemeClr val="bg1"/>
                    </a:solidFill>
                  </a:tcPr>
                </a:tc>
                <a:tc>
                  <a:txBody>
                    <a:bodyPr/>
                    <a:lstStyle/>
                    <a:p>
                      <a:pPr algn="l" fontAlgn="b"/>
                      <a:endParaRPr lang="en-US" sz="1400" b="0" i="0" u="none" strike="noStrike">
                        <a:solidFill>
                          <a:srgbClr val="000000"/>
                        </a:solidFill>
                        <a:effectLst/>
                        <a:latin typeface="Calibri" panose="020F0502020204030204" pitchFamily="34" charset="0"/>
                      </a:endParaRPr>
                    </a:p>
                  </a:txBody>
                  <a:tcPr marL="7425" marR="7425" marT="7425" marB="0" anchor="b">
                    <a:lnL>
                      <a:noFill/>
                    </a:lnL>
                    <a:lnR>
                      <a:noFill/>
                    </a:lnR>
                    <a:lnT>
                      <a:noFill/>
                    </a:lnT>
                    <a:lnB>
                      <a:noFill/>
                    </a:lnB>
                    <a:solidFill>
                      <a:schemeClr val="bg1"/>
                    </a:solidFill>
                  </a:tcPr>
                </a:tc>
                <a:tc>
                  <a:txBody>
                    <a:bodyPr/>
                    <a:lstStyle/>
                    <a:p>
                      <a:pPr algn="ctr" fontAlgn="b"/>
                      <a:r>
                        <a:rPr lang="en-US" sz="1400" b="0" i="0" u="none" strike="noStrike">
                          <a:solidFill>
                            <a:srgbClr val="000000"/>
                          </a:solidFill>
                          <a:effectLst/>
                          <a:latin typeface="Times New Roman" panose="02020603050405020304" pitchFamily="18" charset="0"/>
                        </a:rPr>
                        <a:t>161.54</a:t>
                      </a:r>
                    </a:p>
                  </a:txBody>
                  <a:tcPr marL="7425" marR="7425" marT="7425" marB="0" anchor="b">
                    <a:lnL>
                      <a:noFill/>
                    </a:lnL>
                    <a:lnR>
                      <a:noFill/>
                    </a:lnR>
                    <a:lnT>
                      <a:noFill/>
                    </a:lnT>
                    <a:lnB w="6350" cap="flat" cmpd="sng" algn="ctr">
                      <a:solidFill>
                        <a:srgbClr val="000000"/>
                      </a:solidFill>
                      <a:prstDash val="solid"/>
                      <a:round/>
                      <a:headEnd type="none" w="med" len="med"/>
                      <a:tailEnd type="none" w="med" len="med"/>
                    </a:lnB>
                    <a:solidFill>
                      <a:schemeClr val="bg1"/>
                    </a:solidFill>
                  </a:tcPr>
                </a:tc>
                <a:tc>
                  <a:txBody>
                    <a:bodyPr/>
                    <a:lstStyle/>
                    <a:p>
                      <a:pPr marL="0" algn="ctr" defTabSz="914400" rtl="0" eaLnBrk="1" fontAlgn="b" latinLnBrk="0" hangingPunct="1"/>
                      <a:r>
                        <a:rPr lang="en-US" sz="1400" b="0" i="0" u="none" strike="noStrike" kern="1200" dirty="0">
                          <a:solidFill>
                            <a:srgbClr val="00B050"/>
                          </a:solidFill>
                          <a:effectLst/>
                          <a:latin typeface="Times New Roman" panose="02020603050405020304" pitchFamily="18" charset="0"/>
                          <a:ea typeface="+mn-ea"/>
                          <a:cs typeface="+mn-cs"/>
                        </a:rPr>
                        <a:t>71.12</a:t>
                      </a:r>
                    </a:p>
                  </a:txBody>
                  <a:tcPr marL="7425" marR="7425" marT="7425" marB="0" anchor="b">
                    <a:lnL>
                      <a:noFill/>
                    </a:lnL>
                    <a:lnR>
                      <a:noFill/>
                    </a:lnR>
                    <a:lnT>
                      <a:noFill/>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400" b="0" i="0" u="none" strike="noStrike" dirty="0">
                          <a:solidFill>
                            <a:srgbClr val="000000"/>
                          </a:solidFill>
                          <a:effectLst/>
                          <a:latin typeface="Times New Roman" panose="02020603050405020304" pitchFamily="18" charset="0"/>
                        </a:rPr>
                        <a:t>0.01***</a:t>
                      </a:r>
                    </a:p>
                  </a:txBody>
                  <a:tcPr marL="7425" marR="7425" marT="7425" marB="0" anchor="b">
                    <a:lnL>
                      <a:noFill/>
                    </a:lnL>
                    <a:lnR>
                      <a:noFill/>
                    </a:lnR>
                    <a:lnT>
                      <a:noFill/>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951559892"/>
                  </a:ext>
                </a:extLst>
              </a:tr>
              <a:tr h="215687">
                <a:tc>
                  <a:txBody>
                    <a:bodyPr/>
                    <a:lstStyle/>
                    <a:p>
                      <a:pPr algn="l" fontAlgn="ctr"/>
                      <a:r>
                        <a:rPr lang="en-US" sz="1400" b="0" i="0" u="none" strike="noStrike">
                          <a:solidFill>
                            <a:srgbClr val="000000"/>
                          </a:solidFill>
                          <a:effectLst/>
                          <a:latin typeface="Times New Roman" panose="02020603050405020304" pitchFamily="18" charset="0"/>
                        </a:rPr>
                        <a:t>note:  .01 - ***; .05 - **; .1 - *;</a:t>
                      </a:r>
                    </a:p>
                  </a:txBody>
                  <a:tcPr marL="7425" marR="7425" marT="7425" marB="0" anchor="ctr">
                    <a:lnL>
                      <a:noFill/>
                    </a:lnL>
                    <a:lnR>
                      <a:noFill/>
                    </a:lnR>
                    <a:lnT w="6350" cap="flat" cmpd="sng" algn="ctr">
                      <a:solidFill>
                        <a:srgbClr val="000000"/>
                      </a:solidFill>
                      <a:prstDash val="solid"/>
                      <a:round/>
                      <a:headEnd type="none" w="med" len="med"/>
                      <a:tailEnd type="none" w="med" len="med"/>
                    </a:lnT>
                    <a:lnB>
                      <a:noFill/>
                    </a:lnB>
                    <a:solidFill>
                      <a:schemeClr val="bg1"/>
                    </a:solidFill>
                  </a:tcPr>
                </a:tc>
                <a:tc>
                  <a:txBody>
                    <a:bodyPr/>
                    <a:lstStyle/>
                    <a:p>
                      <a:pPr algn="l" fontAlgn="b"/>
                      <a:endParaRPr lang="en-US" sz="1400" b="0" i="0" u="none" strike="noStrike" dirty="0">
                        <a:solidFill>
                          <a:srgbClr val="000000"/>
                        </a:solidFill>
                        <a:effectLst/>
                        <a:latin typeface="Calibri" panose="020F0502020204030204" pitchFamily="34" charset="0"/>
                      </a:endParaRPr>
                    </a:p>
                  </a:txBody>
                  <a:tcPr marL="7425" marR="7425" marT="7425" marB="0" anchor="b">
                    <a:lnL>
                      <a:noFill/>
                    </a:lnL>
                    <a:lnR>
                      <a:noFill/>
                    </a:lnR>
                    <a:lnT w="6350" cap="flat" cmpd="sng" algn="ctr">
                      <a:solidFill>
                        <a:srgbClr val="000000"/>
                      </a:solidFill>
                      <a:prstDash val="solid"/>
                      <a:round/>
                      <a:headEnd type="none" w="med" len="med"/>
                      <a:tailEnd type="none" w="med" len="med"/>
                    </a:lnT>
                    <a:lnB>
                      <a:noFill/>
                    </a:lnB>
                    <a:solidFill>
                      <a:schemeClr val="bg1"/>
                    </a:solidFill>
                  </a:tcPr>
                </a:tc>
                <a:tc>
                  <a:txBody>
                    <a:bodyPr/>
                    <a:lstStyle/>
                    <a:p>
                      <a:pPr algn="l" fontAlgn="b"/>
                      <a:endParaRPr lang="en-US" sz="1400" b="0" i="0" u="none" strike="noStrike">
                        <a:solidFill>
                          <a:srgbClr val="000000"/>
                        </a:solidFill>
                        <a:effectLst/>
                        <a:latin typeface="Calibri" panose="020F0502020204030204" pitchFamily="34" charset="0"/>
                      </a:endParaRPr>
                    </a:p>
                  </a:txBody>
                  <a:tcPr marL="7425" marR="7425" marT="7425" marB="0" anchor="b">
                    <a:lnL>
                      <a:noFill/>
                    </a:lnL>
                    <a:lnR>
                      <a:noFill/>
                    </a:lnR>
                    <a:lnT>
                      <a:noFill/>
                    </a:lnT>
                    <a:lnB>
                      <a:noFill/>
                    </a:lnB>
                    <a:solidFill>
                      <a:schemeClr val="bg1"/>
                    </a:solidFill>
                  </a:tcPr>
                </a:tc>
                <a:tc>
                  <a:txBody>
                    <a:bodyPr/>
                    <a:lstStyle/>
                    <a:p>
                      <a:pPr algn="l" fontAlgn="b"/>
                      <a:endParaRPr lang="en-US" sz="1400" b="0" i="0" u="none" strike="noStrike">
                        <a:solidFill>
                          <a:srgbClr val="000000"/>
                        </a:solidFill>
                        <a:effectLst/>
                        <a:latin typeface="Calibri" panose="020F0502020204030204" pitchFamily="34" charset="0"/>
                      </a:endParaRPr>
                    </a:p>
                  </a:txBody>
                  <a:tcPr marL="7425" marR="7425" marT="7425" marB="0" anchor="b">
                    <a:lnL>
                      <a:noFill/>
                    </a:lnL>
                    <a:lnR>
                      <a:noFill/>
                    </a:lnR>
                    <a:lnT w="6350" cap="flat" cmpd="sng" algn="ctr">
                      <a:solidFill>
                        <a:srgbClr val="000000"/>
                      </a:solidFill>
                      <a:prstDash val="solid"/>
                      <a:round/>
                      <a:headEnd type="none" w="med" len="med"/>
                      <a:tailEnd type="none" w="med" len="med"/>
                    </a:lnT>
                    <a:lnB>
                      <a:noFill/>
                    </a:lnB>
                    <a:solidFill>
                      <a:schemeClr val="bg1"/>
                    </a:solidFill>
                  </a:tcPr>
                </a:tc>
                <a:tc>
                  <a:txBody>
                    <a:bodyPr/>
                    <a:lstStyle/>
                    <a:p>
                      <a:pPr algn="l" fontAlgn="b"/>
                      <a:endParaRPr lang="en-US" sz="1400" b="0" i="0" u="none" strike="noStrike">
                        <a:solidFill>
                          <a:srgbClr val="000000"/>
                        </a:solidFill>
                        <a:effectLst/>
                        <a:latin typeface="Calibri" panose="020F0502020204030204" pitchFamily="34" charset="0"/>
                      </a:endParaRPr>
                    </a:p>
                  </a:txBody>
                  <a:tcPr marL="7425" marR="7425" marT="7425" marB="0" anchor="b">
                    <a:lnL>
                      <a:noFill/>
                    </a:lnL>
                    <a:lnR>
                      <a:noFill/>
                    </a:lnR>
                    <a:lnT w="6350" cap="flat" cmpd="sng" algn="ctr">
                      <a:solidFill>
                        <a:srgbClr val="000000"/>
                      </a:solidFill>
                      <a:prstDash val="solid"/>
                      <a:round/>
                      <a:headEnd type="none" w="med" len="med"/>
                      <a:tailEnd type="none" w="med" len="med"/>
                    </a:lnT>
                    <a:lnB>
                      <a:noFill/>
                    </a:lnB>
                    <a:solidFill>
                      <a:schemeClr val="bg1"/>
                    </a:solidFill>
                  </a:tcPr>
                </a:tc>
                <a:tc>
                  <a:txBody>
                    <a:bodyPr/>
                    <a:lstStyle/>
                    <a:p>
                      <a:pPr algn="l" fontAlgn="b"/>
                      <a:endParaRPr lang="en-US" sz="1400" b="0" i="0" u="none" strike="noStrike">
                        <a:solidFill>
                          <a:srgbClr val="000000"/>
                        </a:solidFill>
                        <a:effectLst/>
                        <a:latin typeface="Calibri" panose="020F0502020204030204" pitchFamily="34" charset="0"/>
                      </a:endParaRPr>
                    </a:p>
                  </a:txBody>
                  <a:tcPr marL="7425" marR="7425" marT="7425" marB="0" anchor="b">
                    <a:lnL>
                      <a:noFill/>
                    </a:lnL>
                    <a:lnR>
                      <a:noFill/>
                    </a:lnR>
                    <a:lnT>
                      <a:noFill/>
                    </a:lnT>
                    <a:lnB>
                      <a:noFill/>
                    </a:lnB>
                    <a:solidFill>
                      <a:schemeClr val="bg1"/>
                    </a:solidFill>
                  </a:tcPr>
                </a:tc>
                <a:tc>
                  <a:txBody>
                    <a:bodyPr/>
                    <a:lstStyle/>
                    <a:p>
                      <a:pPr algn="l" fontAlgn="b"/>
                      <a:endParaRPr lang="en-US" sz="1400" b="0" i="0" u="none" strike="noStrike">
                        <a:solidFill>
                          <a:srgbClr val="000000"/>
                        </a:solidFill>
                        <a:effectLst/>
                        <a:latin typeface="Calibri" panose="020F0502020204030204" pitchFamily="34" charset="0"/>
                      </a:endParaRPr>
                    </a:p>
                  </a:txBody>
                  <a:tcPr marL="7425" marR="7425" marT="7425" marB="0" anchor="b">
                    <a:lnL>
                      <a:noFill/>
                    </a:lnL>
                    <a:lnR>
                      <a:noFill/>
                    </a:lnR>
                    <a:lnT w="6350" cap="flat" cmpd="sng" algn="ctr">
                      <a:solidFill>
                        <a:srgbClr val="000000"/>
                      </a:solidFill>
                      <a:prstDash val="solid"/>
                      <a:round/>
                      <a:headEnd type="none" w="med" len="med"/>
                      <a:tailEnd type="none" w="med" len="med"/>
                    </a:lnT>
                    <a:lnB>
                      <a:noFill/>
                    </a:lnB>
                    <a:solidFill>
                      <a:schemeClr val="bg1"/>
                    </a:solidFill>
                  </a:tcPr>
                </a:tc>
                <a:tc>
                  <a:txBody>
                    <a:bodyPr/>
                    <a:lstStyle/>
                    <a:p>
                      <a:pPr algn="l" fontAlgn="b"/>
                      <a:endParaRPr lang="en-US" sz="1400" b="0" i="0" u="none" strike="noStrike">
                        <a:solidFill>
                          <a:srgbClr val="000000"/>
                        </a:solidFill>
                        <a:effectLst/>
                        <a:latin typeface="Calibri" panose="020F0502020204030204" pitchFamily="34" charset="0"/>
                      </a:endParaRPr>
                    </a:p>
                  </a:txBody>
                  <a:tcPr marL="7425" marR="7425" marT="7425" marB="0" anchor="b">
                    <a:lnL>
                      <a:noFill/>
                    </a:lnL>
                    <a:lnR>
                      <a:noFill/>
                    </a:lnR>
                    <a:lnT w="6350" cap="flat" cmpd="sng" algn="ctr">
                      <a:solidFill>
                        <a:srgbClr val="000000"/>
                      </a:solidFill>
                      <a:prstDash val="solid"/>
                      <a:round/>
                      <a:headEnd type="none" w="med" len="med"/>
                      <a:tailEnd type="none" w="med" len="med"/>
                    </a:lnT>
                    <a:lnB>
                      <a:noFill/>
                    </a:lnB>
                    <a:solidFill>
                      <a:schemeClr val="bg1"/>
                    </a:solidFill>
                  </a:tcPr>
                </a:tc>
                <a:tc>
                  <a:txBody>
                    <a:bodyPr/>
                    <a:lstStyle/>
                    <a:p>
                      <a:pPr algn="l" fontAlgn="b"/>
                      <a:endParaRPr lang="en-US" sz="1400" b="0" i="0" u="none" strike="noStrike" dirty="0">
                        <a:solidFill>
                          <a:srgbClr val="000000"/>
                        </a:solidFill>
                        <a:effectLst/>
                        <a:latin typeface="Calibri" panose="020F0502020204030204" pitchFamily="34" charset="0"/>
                      </a:endParaRPr>
                    </a:p>
                  </a:txBody>
                  <a:tcPr marL="7425" marR="7425" marT="7425" marB="0" anchor="b">
                    <a:lnL>
                      <a:noFill/>
                    </a:lnL>
                    <a:lnR>
                      <a:noFill/>
                    </a:lnR>
                    <a:lnT w="6350" cap="flat" cmpd="sng" algn="ctr">
                      <a:solidFill>
                        <a:srgbClr val="000000"/>
                      </a:solidFill>
                      <a:prstDash val="solid"/>
                      <a:round/>
                      <a:headEnd type="none" w="med" len="med"/>
                      <a:tailEnd type="none" w="med" len="med"/>
                    </a:lnT>
                    <a:lnB>
                      <a:noFill/>
                    </a:lnB>
                    <a:solidFill>
                      <a:schemeClr val="bg1"/>
                    </a:solidFill>
                  </a:tcPr>
                </a:tc>
                <a:extLst>
                  <a:ext uri="{0D108BD9-81ED-4DB2-BD59-A6C34878D82A}">
                    <a16:rowId xmlns:a16="http://schemas.microsoft.com/office/drawing/2014/main" val="663148898"/>
                  </a:ext>
                </a:extLst>
              </a:tr>
            </a:tbl>
          </a:graphicData>
        </a:graphic>
      </p:graphicFrame>
      <p:sp>
        <p:nvSpPr>
          <p:cNvPr id="6" name="TextBox 5">
            <a:extLst>
              <a:ext uri="{FF2B5EF4-FFF2-40B4-BE49-F238E27FC236}">
                <a16:creationId xmlns:a16="http://schemas.microsoft.com/office/drawing/2014/main" id="{8B15CD21-894C-44F6-B467-8FE5958DBBA5}"/>
              </a:ext>
            </a:extLst>
          </p:cNvPr>
          <p:cNvSpPr txBox="1"/>
          <p:nvPr/>
        </p:nvSpPr>
        <p:spPr>
          <a:xfrm flipH="1">
            <a:off x="10532294" y="2010524"/>
            <a:ext cx="1630681" cy="2246769"/>
          </a:xfrm>
          <a:prstGeom prst="rect">
            <a:avLst/>
          </a:prstGeom>
          <a:noFill/>
        </p:spPr>
        <p:txBody>
          <a:bodyPr wrap="square">
            <a:spAutoFit/>
          </a:bodyPr>
          <a:lstStyle/>
          <a:p>
            <a:r>
              <a:rPr lang="en-US" sz="2000" b="1" kern="1400" spc="-50" dirty="0">
                <a:solidFill>
                  <a:srgbClr val="00B050"/>
                </a:solidFill>
                <a:ea typeface="Times New Roman" panose="02020603050405020304" pitchFamily="18" charset="0"/>
                <a:cs typeface="Times New Roman" panose="02020603050405020304" pitchFamily="18" charset="0"/>
              </a:rPr>
              <a:t>AR households better-off along several agricultural and economic outcomes</a:t>
            </a:r>
          </a:p>
        </p:txBody>
      </p:sp>
      <p:sp>
        <p:nvSpPr>
          <p:cNvPr id="2" name="Rectangle 1">
            <a:extLst>
              <a:ext uri="{FF2B5EF4-FFF2-40B4-BE49-F238E27FC236}">
                <a16:creationId xmlns:a16="http://schemas.microsoft.com/office/drawing/2014/main" id="{449DB39B-CC11-4CBF-879D-99A5DE53F193}"/>
              </a:ext>
            </a:extLst>
          </p:cNvPr>
          <p:cNvSpPr/>
          <p:nvPr/>
        </p:nvSpPr>
        <p:spPr>
          <a:xfrm>
            <a:off x="1143000" y="1591424"/>
            <a:ext cx="9296398" cy="419100"/>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B9C3CFEC-BC3A-400A-8E54-2E9027E7B9C9}"/>
              </a:ext>
            </a:extLst>
          </p:cNvPr>
          <p:cNvSpPr/>
          <p:nvPr/>
        </p:nvSpPr>
        <p:spPr>
          <a:xfrm>
            <a:off x="1155843" y="2262639"/>
            <a:ext cx="9296398" cy="419100"/>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BFA5A394-07B6-4F6C-B634-FC7947F0C83F}"/>
              </a:ext>
            </a:extLst>
          </p:cNvPr>
          <p:cNvSpPr/>
          <p:nvPr/>
        </p:nvSpPr>
        <p:spPr>
          <a:xfrm>
            <a:off x="1162438" y="2913306"/>
            <a:ext cx="9296398" cy="209550"/>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EEB3CC0A-C00E-4874-8BD5-AE3D150BD16A}"/>
              </a:ext>
            </a:extLst>
          </p:cNvPr>
          <p:cNvSpPr/>
          <p:nvPr/>
        </p:nvSpPr>
        <p:spPr>
          <a:xfrm>
            <a:off x="1164404" y="3362497"/>
            <a:ext cx="9296398" cy="209550"/>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2A2F9A18-8FCB-4CA4-B50F-045DFE82A3ED}"/>
              </a:ext>
            </a:extLst>
          </p:cNvPr>
          <p:cNvSpPr/>
          <p:nvPr/>
        </p:nvSpPr>
        <p:spPr>
          <a:xfrm>
            <a:off x="1143000" y="5343624"/>
            <a:ext cx="9296398" cy="419100"/>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6EE088E9-BEE1-4BAD-AEE8-742224A9314E}"/>
              </a:ext>
            </a:extLst>
          </p:cNvPr>
          <p:cNvSpPr/>
          <p:nvPr/>
        </p:nvSpPr>
        <p:spPr>
          <a:xfrm>
            <a:off x="1143000" y="6425974"/>
            <a:ext cx="9296398" cy="209550"/>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AB9ECBF-5C88-4DA4-8F0B-CEE84F913AB0}"/>
              </a:ext>
            </a:extLst>
          </p:cNvPr>
          <p:cNvSpPr/>
          <p:nvPr/>
        </p:nvSpPr>
        <p:spPr>
          <a:xfrm>
            <a:off x="1144967" y="4894235"/>
            <a:ext cx="9296398" cy="209550"/>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246546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fade">
                                      <p:cBhvr>
                                        <p:cTn id="43" dur="1000"/>
                                        <p:tgtEl>
                                          <p:spTgt spid="6"/>
                                        </p:tgtEl>
                                      </p:cBhvr>
                                    </p:animEffect>
                                    <p:anim calcmode="lin" valueType="num">
                                      <p:cBhvr>
                                        <p:cTn id="44" dur="1000" fill="hold"/>
                                        <p:tgtEl>
                                          <p:spTgt spid="6"/>
                                        </p:tgtEl>
                                        <p:attrNameLst>
                                          <p:attrName>ppt_x</p:attrName>
                                        </p:attrNameLst>
                                      </p:cBhvr>
                                      <p:tavLst>
                                        <p:tav tm="0">
                                          <p:val>
                                            <p:strVal val="#ppt_x"/>
                                          </p:val>
                                        </p:tav>
                                        <p:tav tm="100000">
                                          <p:val>
                                            <p:strVal val="#ppt_x"/>
                                          </p:val>
                                        </p:tav>
                                      </p:tavLst>
                                    </p:anim>
                                    <p:anim calcmode="lin" valueType="num">
                                      <p:cBhvr>
                                        <p:cTn id="4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p:bldP spid="2" grpId="0" animBg="1"/>
      <p:bldP spid="7" grpId="0" animBg="1"/>
      <p:bldP spid="8" grpId="0" animBg="1"/>
      <p:bldP spid="9" grpId="0" animBg="1"/>
      <p:bldP spid="10" grpId="0" animBg="1"/>
      <p:bldP spid="11" grpId="0" animBg="1"/>
      <p:bldP spid="1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2987CC1-F641-46A3-AD2A-7F21EEE0D64A}"/>
              </a:ext>
            </a:extLst>
          </p:cNvPr>
          <p:cNvSpPr txBox="1"/>
          <p:nvPr/>
        </p:nvSpPr>
        <p:spPr>
          <a:xfrm>
            <a:off x="1676400" y="1209970"/>
            <a:ext cx="9425682" cy="461665"/>
          </a:xfrm>
          <a:prstGeom prst="rect">
            <a:avLst/>
          </a:prstGeom>
          <a:solidFill>
            <a:schemeClr val="bg1"/>
          </a:solidFill>
          <a:ln>
            <a:solidFill>
              <a:schemeClr val="bg1"/>
            </a:solidFill>
          </a:ln>
        </p:spPr>
        <p:txBody>
          <a:bodyPr wrap="square" rtlCol="0">
            <a:spAutoFit/>
          </a:bodyPr>
          <a:lstStyle/>
          <a:p>
            <a:pPr algn="ctr"/>
            <a:r>
              <a:rPr lang="en-US" sz="2400" b="1" dirty="0"/>
              <a:t>2. </a:t>
            </a:r>
            <a:r>
              <a:rPr lang="en-US" sz="2400" b="1" dirty="0" err="1"/>
              <a:t>DiD</a:t>
            </a:r>
            <a:r>
              <a:rPr lang="en-US" sz="2400" b="1" dirty="0"/>
              <a:t> results for Malawi – women and child level nutritional indicators </a:t>
            </a:r>
            <a:endParaRPr lang="en-US" sz="2400" b="1" dirty="0">
              <a:solidFill>
                <a:schemeClr val="bg1"/>
              </a:solidFill>
            </a:endParaRPr>
          </a:p>
        </p:txBody>
      </p:sp>
      <p:graphicFrame>
        <p:nvGraphicFramePr>
          <p:cNvPr id="2" name="Table 1">
            <a:extLst>
              <a:ext uri="{FF2B5EF4-FFF2-40B4-BE49-F238E27FC236}">
                <a16:creationId xmlns:a16="http://schemas.microsoft.com/office/drawing/2014/main" id="{DC951B02-53CF-41C8-B34A-093763DFAFF7}"/>
              </a:ext>
            </a:extLst>
          </p:cNvPr>
          <p:cNvGraphicFramePr>
            <a:graphicFrameLocks noGrp="1"/>
          </p:cNvGraphicFramePr>
          <p:nvPr>
            <p:extLst>
              <p:ext uri="{D42A27DB-BD31-4B8C-83A1-F6EECF244321}">
                <p14:modId xmlns:p14="http://schemas.microsoft.com/office/powerpoint/2010/main" val="1145849360"/>
              </p:ext>
            </p:extLst>
          </p:nvPr>
        </p:nvGraphicFramePr>
        <p:xfrm>
          <a:off x="762000" y="1774922"/>
          <a:ext cx="10591800" cy="1602435"/>
        </p:xfrm>
        <a:graphic>
          <a:graphicData uri="http://schemas.openxmlformats.org/drawingml/2006/table">
            <a:tbl>
              <a:tblPr/>
              <a:tblGrid>
                <a:gridCol w="3844082">
                  <a:extLst>
                    <a:ext uri="{9D8B030D-6E8A-4147-A177-3AD203B41FA5}">
                      <a16:colId xmlns:a16="http://schemas.microsoft.com/office/drawing/2014/main" val="1881833036"/>
                    </a:ext>
                  </a:extLst>
                </a:gridCol>
                <a:gridCol w="1097190">
                  <a:extLst>
                    <a:ext uri="{9D8B030D-6E8A-4147-A177-3AD203B41FA5}">
                      <a16:colId xmlns:a16="http://schemas.microsoft.com/office/drawing/2014/main" val="2685264880"/>
                    </a:ext>
                  </a:extLst>
                </a:gridCol>
                <a:gridCol w="82289">
                  <a:extLst>
                    <a:ext uri="{9D8B030D-6E8A-4147-A177-3AD203B41FA5}">
                      <a16:colId xmlns:a16="http://schemas.microsoft.com/office/drawing/2014/main" val="593780485"/>
                    </a:ext>
                  </a:extLst>
                </a:gridCol>
                <a:gridCol w="1097190">
                  <a:extLst>
                    <a:ext uri="{9D8B030D-6E8A-4147-A177-3AD203B41FA5}">
                      <a16:colId xmlns:a16="http://schemas.microsoft.com/office/drawing/2014/main" val="853999781"/>
                    </a:ext>
                  </a:extLst>
                </a:gridCol>
                <a:gridCol w="1097190">
                  <a:extLst>
                    <a:ext uri="{9D8B030D-6E8A-4147-A177-3AD203B41FA5}">
                      <a16:colId xmlns:a16="http://schemas.microsoft.com/office/drawing/2014/main" val="1138188183"/>
                    </a:ext>
                  </a:extLst>
                </a:gridCol>
                <a:gridCol w="82289">
                  <a:extLst>
                    <a:ext uri="{9D8B030D-6E8A-4147-A177-3AD203B41FA5}">
                      <a16:colId xmlns:a16="http://schemas.microsoft.com/office/drawing/2014/main" val="3249587836"/>
                    </a:ext>
                  </a:extLst>
                </a:gridCol>
                <a:gridCol w="1097190">
                  <a:extLst>
                    <a:ext uri="{9D8B030D-6E8A-4147-A177-3AD203B41FA5}">
                      <a16:colId xmlns:a16="http://schemas.microsoft.com/office/drawing/2014/main" val="2446856184"/>
                    </a:ext>
                  </a:extLst>
                </a:gridCol>
                <a:gridCol w="1097190">
                  <a:extLst>
                    <a:ext uri="{9D8B030D-6E8A-4147-A177-3AD203B41FA5}">
                      <a16:colId xmlns:a16="http://schemas.microsoft.com/office/drawing/2014/main" val="2403713148"/>
                    </a:ext>
                  </a:extLst>
                </a:gridCol>
                <a:gridCol w="1097190">
                  <a:extLst>
                    <a:ext uri="{9D8B030D-6E8A-4147-A177-3AD203B41FA5}">
                      <a16:colId xmlns:a16="http://schemas.microsoft.com/office/drawing/2014/main" val="4089108722"/>
                    </a:ext>
                  </a:extLst>
                </a:gridCol>
              </a:tblGrid>
              <a:tr h="433825">
                <a:tc>
                  <a:txBody>
                    <a:bodyPr/>
                    <a:lstStyle/>
                    <a:p>
                      <a:pPr algn="l" fontAlgn="ctr"/>
                      <a:endParaRPr lang="en-US" sz="1400" b="0" i="0" u="none" strike="noStrike" dirty="0">
                        <a:solidFill>
                          <a:srgbClr val="000000"/>
                        </a:solidFill>
                        <a:effectLst/>
                        <a:latin typeface="Times New Roman" panose="02020603050405020304" pitchFamily="18" charset="0"/>
                      </a:endParaRPr>
                    </a:p>
                  </a:txBody>
                  <a:tcPr marL="9525" marR="9525" marT="9525" marB="0" anchor="ctr">
                    <a:lnL>
                      <a:noFill/>
                    </a:lnL>
                    <a:lnR>
                      <a:noFill/>
                    </a:lnR>
                    <a:lnT>
                      <a:noFill/>
                    </a:lnT>
                    <a:lnB>
                      <a:noFill/>
                    </a:lnB>
                  </a:tcPr>
                </a:tc>
                <a:tc>
                  <a:txBody>
                    <a:bodyPr/>
                    <a:lstStyle/>
                    <a:p>
                      <a:pPr algn="ctr" fontAlgn="b"/>
                      <a:r>
                        <a:rPr lang="en-US" sz="1400" b="0" i="0" u="none" strike="noStrike">
                          <a:solidFill>
                            <a:srgbClr val="000000"/>
                          </a:solidFill>
                          <a:effectLst/>
                          <a:latin typeface="Times New Roman" panose="02020603050405020304" pitchFamily="18" charset="0"/>
                        </a:rPr>
                        <a:t>AR treated-t1</a:t>
                      </a:r>
                    </a:p>
                  </a:txBody>
                  <a:tcPr marL="9525" marR="9525" marT="9525" marB="0" anchor="b">
                    <a:lnL>
                      <a:noFill/>
                    </a:lnL>
                    <a:lnR>
                      <a:noFill/>
                    </a:lnR>
                    <a:lnT>
                      <a:noFill/>
                    </a:lnT>
                    <a:lnB>
                      <a:noFill/>
                    </a:lnB>
                  </a:tcPr>
                </a:tc>
                <a:tc>
                  <a:txBody>
                    <a:bodyPr/>
                    <a:lstStyle/>
                    <a:p>
                      <a:pPr algn="l" fontAlgn="b"/>
                      <a:endParaRPr lang="en-US" sz="14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Times New Roman" panose="02020603050405020304" pitchFamily="18" charset="0"/>
                        </a:rPr>
                        <a:t>AR treated-t0</a:t>
                      </a: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Times New Roman" panose="02020603050405020304" pitchFamily="18" charset="0"/>
                        </a:rPr>
                        <a:t>Control-t1</a:t>
                      </a:r>
                    </a:p>
                  </a:txBody>
                  <a:tcPr marL="9525" marR="9525" marT="9525" marB="0" anchor="b">
                    <a:lnL>
                      <a:noFill/>
                    </a:lnL>
                    <a:lnR>
                      <a:noFill/>
                    </a:lnR>
                    <a:lnT>
                      <a:noFill/>
                    </a:lnT>
                    <a:lnB>
                      <a:noFill/>
                    </a:lnB>
                  </a:tcPr>
                </a:tc>
                <a:tc>
                  <a:txBody>
                    <a:bodyPr/>
                    <a:lstStyle/>
                    <a:p>
                      <a:pPr algn="l" fontAlgn="b"/>
                      <a:endParaRPr lang="en-US" sz="14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Times New Roman" panose="02020603050405020304" pitchFamily="18" charset="0"/>
                        </a:rPr>
                        <a:t>Control-t0</a:t>
                      </a: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Times New Roman" panose="02020603050405020304" pitchFamily="18" charset="0"/>
                        </a:rPr>
                        <a:t>DiD</a:t>
                      </a: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Times New Roman" panose="02020603050405020304" pitchFamily="18" charset="0"/>
                        </a:rPr>
                        <a:t>P-value</a:t>
                      </a:r>
                    </a:p>
                  </a:txBody>
                  <a:tcPr marL="9525" marR="9525" marT="9525" marB="0" anchor="b">
                    <a:lnL>
                      <a:noFill/>
                    </a:lnL>
                    <a:lnR>
                      <a:noFill/>
                    </a:lnR>
                    <a:lnT>
                      <a:noFill/>
                    </a:lnT>
                    <a:lnB>
                      <a:noFill/>
                    </a:lnB>
                  </a:tcPr>
                </a:tc>
                <a:extLst>
                  <a:ext uri="{0D108BD9-81ED-4DB2-BD59-A6C34878D82A}">
                    <a16:rowId xmlns:a16="http://schemas.microsoft.com/office/drawing/2014/main" val="1993219406"/>
                  </a:ext>
                </a:extLst>
              </a:tr>
              <a:tr h="233722">
                <a:tc>
                  <a:txBody>
                    <a:bodyPr/>
                    <a:lstStyle/>
                    <a:p>
                      <a:pPr algn="l" fontAlgn="ctr"/>
                      <a:r>
                        <a:rPr lang="en-US" sz="1400" b="0" i="0" u="none" strike="noStrike" dirty="0">
                          <a:solidFill>
                            <a:srgbClr val="000000"/>
                          </a:solidFill>
                          <a:effectLst/>
                          <a:latin typeface="Times New Roman" panose="02020603050405020304" pitchFamily="18" charset="0"/>
                        </a:rPr>
                        <a:t> </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Times New Roman" panose="02020603050405020304" pitchFamily="18" charset="0"/>
                        </a:rPr>
                        <a:t>c1</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4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Times New Roman" panose="02020603050405020304" pitchFamily="18" charset="0"/>
                        </a:rPr>
                        <a:t>c2</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panose="02020603050405020304" pitchFamily="18" charset="0"/>
                        </a:rPr>
                        <a:t>c3</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4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Times New Roman" panose="02020603050405020304" pitchFamily="18" charset="0"/>
                        </a:rPr>
                        <a:t>c4</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panose="02020603050405020304" pitchFamily="18" charset="0"/>
                        </a:rPr>
                        <a:t>c5</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panose="02020603050405020304" pitchFamily="18" charset="0"/>
                        </a:rPr>
                        <a:t>c6</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6386254"/>
                  </a:ext>
                </a:extLst>
              </a:tr>
              <a:tr h="233722">
                <a:tc>
                  <a:txBody>
                    <a:bodyPr/>
                    <a:lstStyle/>
                    <a:p>
                      <a:pPr algn="l" fontAlgn="ctr"/>
                      <a:r>
                        <a:rPr lang="en-US" sz="1400" b="0" i="0" u="none" strike="noStrike">
                          <a:solidFill>
                            <a:srgbClr val="000000"/>
                          </a:solidFill>
                          <a:effectLst/>
                          <a:latin typeface="Times New Roman" panose="02020603050405020304" pitchFamily="18" charset="0"/>
                        </a:rPr>
                        <a:t>Body Mass Index (weight/height^2)</a:t>
                      </a: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effectLst/>
                          <a:latin typeface="Times New Roman" panose="02020603050405020304" pitchFamily="18" charset="0"/>
                        </a:rPr>
                        <a:t>23.36</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4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Times New Roman" panose="02020603050405020304" pitchFamily="18" charset="0"/>
                        </a:rPr>
                        <a:t>23.00</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effectLst/>
                          <a:latin typeface="Times New Roman" panose="02020603050405020304" pitchFamily="18" charset="0"/>
                        </a:rPr>
                        <a:t>23.49</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4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Times New Roman" panose="02020603050405020304" pitchFamily="18" charset="0"/>
                        </a:rPr>
                        <a:t>22.68</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effectLst/>
                          <a:latin typeface="Times New Roman" panose="02020603050405020304" pitchFamily="18" charset="0"/>
                        </a:rPr>
                        <a:t>-0.45</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effectLst/>
                          <a:latin typeface="Times New Roman" panose="02020603050405020304" pitchFamily="18" charset="0"/>
                        </a:rPr>
                        <a:t>0.37</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494165236"/>
                  </a:ext>
                </a:extLst>
              </a:tr>
              <a:tr h="233722">
                <a:tc>
                  <a:txBody>
                    <a:bodyPr/>
                    <a:lstStyle/>
                    <a:p>
                      <a:pPr algn="l" fontAlgn="ctr"/>
                      <a:r>
                        <a:rPr lang="en-US" sz="1400" b="0" i="0" u="none" strike="noStrike">
                          <a:solidFill>
                            <a:srgbClr val="000000"/>
                          </a:solidFill>
                          <a:effectLst/>
                          <a:latin typeface="Times New Roman" panose="02020603050405020304" pitchFamily="18" charset="0"/>
                        </a:rPr>
                        <a:t>Dummy=underweight (BMI&lt;18.5)</a:t>
                      </a:r>
                    </a:p>
                  </a:txBody>
                  <a:tcPr marL="9525" marR="9525" marT="9525" marB="0" anchor="ctr">
                    <a:lnL>
                      <a:noFill/>
                    </a:lnL>
                    <a:lnR>
                      <a:noFill/>
                    </a:lnR>
                    <a:lnT>
                      <a:noFill/>
                    </a:lnT>
                    <a:lnB>
                      <a:noFill/>
                    </a:lnB>
                  </a:tcPr>
                </a:tc>
                <a:tc>
                  <a:txBody>
                    <a:bodyPr/>
                    <a:lstStyle/>
                    <a:p>
                      <a:pPr algn="ctr" fontAlgn="b"/>
                      <a:r>
                        <a:rPr lang="en-US" sz="1400" b="0" i="0" u="none" strike="noStrike" dirty="0">
                          <a:solidFill>
                            <a:srgbClr val="000000"/>
                          </a:solidFill>
                          <a:effectLst/>
                          <a:latin typeface="Times New Roman" panose="02020603050405020304" pitchFamily="18" charset="0"/>
                        </a:rPr>
                        <a:t>0.01</a:t>
                      </a:r>
                    </a:p>
                  </a:txBody>
                  <a:tcPr marL="9525" marR="9525" marT="9525" marB="0" anchor="b">
                    <a:lnL>
                      <a:noFill/>
                    </a:lnL>
                    <a:lnR>
                      <a:noFill/>
                    </a:lnR>
                    <a:lnT>
                      <a:noFill/>
                    </a:lnT>
                    <a:lnB>
                      <a:noFill/>
                    </a:lnB>
                  </a:tcPr>
                </a:tc>
                <a:tc>
                  <a:txBody>
                    <a:bodyPr/>
                    <a:lstStyle/>
                    <a:p>
                      <a:pPr algn="l" fontAlgn="b"/>
                      <a:endParaRPr lang="en-US" sz="14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Times New Roman" panose="02020603050405020304" pitchFamily="18" charset="0"/>
                        </a:rPr>
                        <a:t>0.04</a:t>
                      </a: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Times New Roman" panose="02020603050405020304" pitchFamily="18" charset="0"/>
                        </a:rPr>
                        <a:t>0.03</a:t>
                      </a:r>
                    </a:p>
                  </a:txBody>
                  <a:tcPr marL="9525" marR="9525" marT="9525" marB="0" anchor="b">
                    <a:lnL>
                      <a:noFill/>
                    </a:lnL>
                    <a:lnR>
                      <a:noFill/>
                    </a:lnR>
                    <a:lnT>
                      <a:noFill/>
                    </a:lnT>
                    <a:lnB>
                      <a:noFill/>
                    </a:lnB>
                  </a:tcPr>
                </a:tc>
                <a:tc>
                  <a:txBody>
                    <a:bodyPr/>
                    <a:lstStyle/>
                    <a:p>
                      <a:pPr algn="l" fontAlgn="b"/>
                      <a:endParaRPr lang="en-US" sz="14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Times New Roman" panose="02020603050405020304" pitchFamily="18" charset="0"/>
                        </a:rPr>
                        <a:t>0.07</a:t>
                      </a: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Times New Roman" panose="02020603050405020304" pitchFamily="18" charset="0"/>
                        </a:rPr>
                        <a:t>0.01</a:t>
                      </a: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Times New Roman" panose="02020603050405020304" pitchFamily="18" charset="0"/>
                        </a:rPr>
                        <a:t>0.71</a:t>
                      </a:r>
                    </a:p>
                  </a:txBody>
                  <a:tcPr marL="9525" marR="9525" marT="9525" marB="0" anchor="b">
                    <a:lnL>
                      <a:noFill/>
                    </a:lnL>
                    <a:lnR>
                      <a:noFill/>
                    </a:lnR>
                    <a:lnT>
                      <a:noFill/>
                    </a:lnT>
                    <a:lnB>
                      <a:noFill/>
                    </a:lnB>
                  </a:tcPr>
                </a:tc>
                <a:extLst>
                  <a:ext uri="{0D108BD9-81ED-4DB2-BD59-A6C34878D82A}">
                    <a16:rowId xmlns:a16="http://schemas.microsoft.com/office/drawing/2014/main" val="2587505267"/>
                  </a:ext>
                </a:extLst>
              </a:tr>
              <a:tr h="233722">
                <a:tc>
                  <a:txBody>
                    <a:bodyPr/>
                    <a:lstStyle/>
                    <a:p>
                      <a:pPr algn="l" fontAlgn="ctr"/>
                      <a:r>
                        <a:rPr lang="en-US" sz="1400" b="0" i="0" u="none" strike="noStrike" dirty="0">
                          <a:solidFill>
                            <a:srgbClr val="000000"/>
                          </a:solidFill>
                          <a:effectLst/>
                          <a:latin typeface="Times New Roman" panose="02020603050405020304" pitchFamily="18" charset="0"/>
                        </a:rPr>
                        <a:t>Dummy=overweight (BMI&gt;25)</a:t>
                      </a:r>
                    </a:p>
                  </a:txBody>
                  <a:tcPr marL="9525" marR="9525" marT="9525" marB="0" anchor="ctr">
                    <a:lnL>
                      <a:noFill/>
                    </a:lnL>
                    <a:lnR>
                      <a:noFill/>
                    </a:lnR>
                    <a:lnT>
                      <a:noFill/>
                    </a:lnT>
                    <a:lnB>
                      <a:noFill/>
                    </a:lnB>
                  </a:tcPr>
                </a:tc>
                <a:tc>
                  <a:txBody>
                    <a:bodyPr/>
                    <a:lstStyle/>
                    <a:p>
                      <a:pPr algn="ctr" fontAlgn="b"/>
                      <a:r>
                        <a:rPr lang="en-US" sz="1400" b="0" i="0" u="none" strike="noStrike" dirty="0">
                          <a:solidFill>
                            <a:srgbClr val="000000"/>
                          </a:solidFill>
                          <a:effectLst/>
                          <a:latin typeface="Times New Roman" panose="02020603050405020304" pitchFamily="18" charset="0"/>
                        </a:rPr>
                        <a:t>0.30</a:t>
                      </a:r>
                    </a:p>
                  </a:txBody>
                  <a:tcPr marL="9525" marR="9525" marT="9525" marB="0" anchor="b">
                    <a:lnL>
                      <a:noFill/>
                    </a:lnL>
                    <a:lnR>
                      <a:noFill/>
                    </a:lnR>
                    <a:lnT>
                      <a:noFill/>
                    </a:lnT>
                    <a:lnB>
                      <a:noFill/>
                    </a:lnB>
                  </a:tcPr>
                </a:tc>
                <a:tc>
                  <a:txBody>
                    <a:bodyPr/>
                    <a:lstStyle/>
                    <a:p>
                      <a:pPr algn="l" fontAlgn="b"/>
                      <a:endParaRPr lang="en-US" sz="14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Times New Roman" panose="02020603050405020304" pitchFamily="18" charset="0"/>
                        </a:rPr>
                        <a:t>0.28</a:t>
                      </a: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Times New Roman" panose="02020603050405020304" pitchFamily="18" charset="0"/>
                        </a:rPr>
                        <a:t>0.27</a:t>
                      </a:r>
                    </a:p>
                  </a:txBody>
                  <a:tcPr marL="9525" marR="9525" marT="9525" marB="0" anchor="b">
                    <a:lnL>
                      <a:noFill/>
                    </a:lnL>
                    <a:lnR>
                      <a:noFill/>
                    </a:lnR>
                    <a:lnT>
                      <a:noFill/>
                    </a:lnT>
                    <a:lnB>
                      <a:noFill/>
                    </a:lnB>
                  </a:tcPr>
                </a:tc>
                <a:tc>
                  <a:txBody>
                    <a:bodyPr/>
                    <a:lstStyle/>
                    <a:p>
                      <a:pPr algn="l" fontAlgn="b"/>
                      <a:endParaRPr lang="en-US" sz="14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Times New Roman" panose="02020603050405020304" pitchFamily="18" charset="0"/>
                        </a:rPr>
                        <a:t>0.20</a:t>
                      </a: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Times New Roman" panose="02020603050405020304" pitchFamily="18" charset="0"/>
                        </a:rPr>
                        <a:t>-0.04</a:t>
                      </a: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Times New Roman" panose="02020603050405020304" pitchFamily="18" charset="0"/>
                        </a:rPr>
                        <a:t>0.50</a:t>
                      </a:r>
                    </a:p>
                  </a:txBody>
                  <a:tcPr marL="9525" marR="9525" marT="9525" marB="0" anchor="b">
                    <a:lnL>
                      <a:noFill/>
                    </a:lnL>
                    <a:lnR>
                      <a:noFill/>
                    </a:lnR>
                    <a:lnT>
                      <a:noFill/>
                    </a:lnT>
                    <a:lnB>
                      <a:noFill/>
                    </a:lnB>
                  </a:tcPr>
                </a:tc>
                <a:extLst>
                  <a:ext uri="{0D108BD9-81ED-4DB2-BD59-A6C34878D82A}">
                    <a16:rowId xmlns:a16="http://schemas.microsoft.com/office/drawing/2014/main" val="1137270713"/>
                  </a:ext>
                </a:extLst>
              </a:tr>
              <a:tr h="233722">
                <a:tc>
                  <a:txBody>
                    <a:bodyPr/>
                    <a:lstStyle/>
                    <a:p>
                      <a:pPr algn="l" fontAlgn="ctr"/>
                      <a:r>
                        <a:rPr lang="en-US" sz="1400" b="0" i="0" u="none" strike="noStrike" dirty="0">
                          <a:solidFill>
                            <a:srgbClr val="000000"/>
                          </a:solidFill>
                          <a:effectLst/>
                          <a:latin typeface="Times New Roman" panose="02020603050405020304" pitchFamily="18" charset="0"/>
                        </a:rPr>
                        <a:t>Dummy=obese (BMI&gt;30)</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Times New Roman" panose="02020603050405020304" pitchFamily="18" charset="0"/>
                        </a:rPr>
                        <a:t>0.05</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4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ctr" fontAlgn="b"/>
                      <a:r>
                        <a:rPr lang="en-US" sz="1400" b="0" i="0" u="none" strike="noStrike" dirty="0">
                          <a:solidFill>
                            <a:srgbClr val="000000"/>
                          </a:solidFill>
                          <a:effectLst/>
                          <a:latin typeface="Times New Roman" panose="02020603050405020304" pitchFamily="18" charset="0"/>
                        </a:rPr>
                        <a:t>0.04</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Times New Roman" panose="02020603050405020304" pitchFamily="18" charset="0"/>
                        </a:rPr>
                        <a:t>0.07</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4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ctr" fontAlgn="b"/>
                      <a:r>
                        <a:rPr lang="en-US" sz="1400" b="0" i="0" u="none" strike="noStrike" dirty="0">
                          <a:solidFill>
                            <a:srgbClr val="000000"/>
                          </a:solidFill>
                          <a:effectLst/>
                          <a:latin typeface="Times New Roman" panose="02020603050405020304" pitchFamily="18" charset="0"/>
                        </a:rPr>
                        <a:t>0.03</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Times New Roman" panose="02020603050405020304" pitchFamily="18" charset="0"/>
                        </a:rPr>
                        <a:t>-0.03</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Times New Roman" panose="02020603050405020304" pitchFamily="18" charset="0"/>
                        </a:rPr>
                        <a:t>0.40</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30633672"/>
                  </a:ext>
                </a:extLst>
              </a:tr>
            </a:tbl>
          </a:graphicData>
        </a:graphic>
      </p:graphicFrame>
      <p:graphicFrame>
        <p:nvGraphicFramePr>
          <p:cNvPr id="4" name="Table 3">
            <a:extLst>
              <a:ext uri="{FF2B5EF4-FFF2-40B4-BE49-F238E27FC236}">
                <a16:creationId xmlns:a16="http://schemas.microsoft.com/office/drawing/2014/main" id="{CC7FFC34-10FC-4D56-AD55-39C92BAC8827}"/>
              </a:ext>
            </a:extLst>
          </p:cNvPr>
          <p:cNvGraphicFramePr>
            <a:graphicFrameLocks noGrp="1"/>
          </p:cNvGraphicFramePr>
          <p:nvPr>
            <p:extLst>
              <p:ext uri="{D42A27DB-BD31-4B8C-83A1-F6EECF244321}">
                <p14:modId xmlns:p14="http://schemas.microsoft.com/office/powerpoint/2010/main" val="787644717"/>
              </p:ext>
            </p:extLst>
          </p:nvPr>
        </p:nvGraphicFramePr>
        <p:xfrm>
          <a:off x="815084" y="3480644"/>
          <a:ext cx="10515598" cy="2119743"/>
        </p:xfrm>
        <a:graphic>
          <a:graphicData uri="http://schemas.openxmlformats.org/drawingml/2006/table">
            <a:tbl>
              <a:tblPr/>
              <a:tblGrid>
                <a:gridCol w="3816428">
                  <a:extLst>
                    <a:ext uri="{9D8B030D-6E8A-4147-A177-3AD203B41FA5}">
                      <a16:colId xmlns:a16="http://schemas.microsoft.com/office/drawing/2014/main" val="3912009893"/>
                    </a:ext>
                  </a:extLst>
                </a:gridCol>
                <a:gridCol w="1089296">
                  <a:extLst>
                    <a:ext uri="{9D8B030D-6E8A-4147-A177-3AD203B41FA5}">
                      <a16:colId xmlns:a16="http://schemas.microsoft.com/office/drawing/2014/main" val="606737859"/>
                    </a:ext>
                  </a:extLst>
                </a:gridCol>
                <a:gridCol w="81697">
                  <a:extLst>
                    <a:ext uri="{9D8B030D-6E8A-4147-A177-3AD203B41FA5}">
                      <a16:colId xmlns:a16="http://schemas.microsoft.com/office/drawing/2014/main" val="1382928221"/>
                    </a:ext>
                  </a:extLst>
                </a:gridCol>
                <a:gridCol w="1089296">
                  <a:extLst>
                    <a:ext uri="{9D8B030D-6E8A-4147-A177-3AD203B41FA5}">
                      <a16:colId xmlns:a16="http://schemas.microsoft.com/office/drawing/2014/main" val="1215660631"/>
                    </a:ext>
                  </a:extLst>
                </a:gridCol>
                <a:gridCol w="1089296">
                  <a:extLst>
                    <a:ext uri="{9D8B030D-6E8A-4147-A177-3AD203B41FA5}">
                      <a16:colId xmlns:a16="http://schemas.microsoft.com/office/drawing/2014/main" val="2876447213"/>
                    </a:ext>
                  </a:extLst>
                </a:gridCol>
                <a:gridCol w="81697">
                  <a:extLst>
                    <a:ext uri="{9D8B030D-6E8A-4147-A177-3AD203B41FA5}">
                      <a16:colId xmlns:a16="http://schemas.microsoft.com/office/drawing/2014/main" val="3212366113"/>
                    </a:ext>
                  </a:extLst>
                </a:gridCol>
                <a:gridCol w="1089296">
                  <a:extLst>
                    <a:ext uri="{9D8B030D-6E8A-4147-A177-3AD203B41FA5}">
                      <a16:colId xmlns:a16="http://schemas.microsoft.com/office/drawing/2014/main" val="1673583435"/>
                    </a:ext>
                  </a:extLst>
                </a:gridCol>
                <a:gridCol w="1089296">
                  <a:extLst>
                    <a:ext uri="{9D8B030D-6E8A-4147-A177-3AD203B41FA5}">
                      <a16:colId xmlns:a16="http://schemas.microsoft.com/office/drawing/2014/main" val="4269170211"/>
                    </a:ext>
                  </a:extLst>
                </a:gridCol>
                <a:gridCol w="1089296">
                  <a:extLst>
                    <a:ext uri="{9D8B030D-6E8A-4147-A177-3AD203B41FA5}">
                      <a16:colId xmlns:a16="http://schemas.microsoft.com/office/drawing/2014/main" val="2558850962"/>
                    </a:ext>
                  </a:extLst>
                </a:gridCol>
              </a:tblGrid>
              <a:tr h="235527">
                <a:tc>
                  <a:txBody>
                    <a:bodyPr/>
                    <a:lstStyle/>
                    <a:p>
                      <a:pPr algn="l" fontAlgn="ctr"/>
                      <a:endParaRPr lang="en-US" sz="1400" b="0" i="0" u="none" strike="noStrike" dirty="0">
                        <a:solidFill>
                          <a:srgbClr val="000000"/>
                        </a:solidFill>
                        <a:effectLst/>
                        <a:latin typeface="Times New Roman" panose="02020603050405020304" pitchFamily="18" charset="0"/>
                      </a:endParaRPr>
                    </a:p>
                  </a:txBody>
                  <a:tcPr marL="9525" marR="9525" marT="9525" marB="0" anchor="ctr">
                    <a:lnL>
                      <a:noFill/>
                    </a:lnL>
                    <a:lnR>
                      <a:noFill/>
                    </a:lnR>
                    <a:lnT>
                      <a:noFill/>
                    </a:lnT>
                    <a:lnB>
                      <a:noFill/>
                    </a:lnB>
                  </a:tcPr>
                </a:tc>
                <a:tc>
                  <a:txBody>
                    <a:bodyPr/>
                    <a:lstStyle/>
                    <a:p>
                      <a:pPr algn="ctr" fontAlgn="b"/>
                      <a:r>
                        <a:rPr lang="en-US" sz="1400" b="0" i="0" u="none" strike="noStrike">
                          <a:solidFill>
                            <a:srgbClr val="000000"/>
                          </a:solidFill>
                          <a:effectLst/>
                          <a:latin typeface="Times New Roman" panose="02020603050405020304" pitchFamily="18" charset="0"/>
                        </a:rPr>
                        <a:t>AR treated-t1</a:t>
                      </a:r>
                    </a:p>
                  </a:txBody>
                  <a:tcPr marL="9525" marR="9525" marT="9525" marB="0" anchor="b">
                    <a:lnL>
                      <a:noFill/>
                    </a:lnL>
                    <a:lnR>
                      <a:noFill/>
                    </a:lnR>
                    <a:lnT>
                      <a:noFill/>
                    </a:lnT>
                    <a:lnB>
                      <a:noFill/>
                    </a:lnB>
                  </a:tcPr>
                </a:tc>
                <a:tc>
                  <a:txBody>
                    <a:bodyPr/>
                    <a:lstStyle/>
                    <a:p>
                      <a:pPr algn="l" fontAlgn="b"/>
                      <a:endParaRPr lang="en-US" sz="14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Times New Roman" panose="02020603050405020304" pitchFamily="18" charset="0"/>
                        </a:rPr>
                        <a:t>AR treated-t0</a:t>
                      </a: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Times New Roman" panose="02020603050405020304" pitchFamily="18" charset="0"/>
                        </a:rPr>
                        <a:t>Control-t1</a:t>
                      </a:r>
                    </a:p>
                  </a:txBody>
                  <a:tcPr marL="9525" marR="9525" marT="9525" marB="0" anchor="b">
                    <a:lnL>
                      <a:noFill/>
                    </a:lnL>
                    <a:lnR>
                      <a:noFill/>
                    </a:lnR>
                    <a:lnT>
                      <a:noFill/>
                    </a:lnT>
                    <a:lnB>
                      <a:noFill/>
                    </a:lnB>
                  </a:tcPr>
                </a:tc>
                <a:tc>
                  <a:txBody>
                    <a:bodyPr/>
                    <a:lstStyle/>
                    <a:p>
                      <a:pPr algn="l" fontAlgn="b"/>
                      <a:endParaRPr lang="en-US" sz="14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Times New Roman" panose="02020603050405020304" pitchFamily="18" charset="0"/>
                        </a:rPr>
                        <a:t>Control-t0</a:t>
                      </a: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Times New Roman" panose="02020603050405020304" pitchFamily="18" charset="0"/>
                        </a:rPr>
                        <a:t>DiD</a:t>
                      </a: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Times New Roman" panose="02020603050405020304" pitchFamily="18" charset="0"/>
                        </a:rPr>
                        <a:t>P-value</a:t>
                      </a:r>
                    </a:p>
                  </a:txBody>
                  <a:tcPr marL="9525" marR="9525" marT="9525" marB="0" anchor="b">
                    <a:lnL>
                      <a:noFill/>
                    </a:lnL>
                    <a:lnR>
                      <a:noFill/>
                    </a:lnR>
                    <a:lnT>
                      <a:noFill/>
                    </a:lnT>
                    <a:lnB>
                      <a:noFill/>
                    </a:lnB>
                  </a:tcPr>
                </a:tc>
                <a:extLst>
                  <a:ext uri="{0D108BD9-81ED-4DB2-BD59-A6C34878D82A}">
                    <a16:rowId xmlns:a16="http://schemas.microsoft.com/office/drawing/2014/main" val="4070004714"/>
                  </a:ext>
                </a:extLst>
              </a:tr>
              <a:tr h="235527">
                <a:tc>
                  <a:txBody>
                    <a:bodyPr/>
                    <a:lstStyle/>
                    <a:p>
                      <a:pPr algn="l" fontAlgn="ctr"/>
                      <a:r>
                        <a:rPr lang="en-US" sz="1400" b="0" i="0" u="none" strike="noStrike" dirty="0">
                          <a:solidFill>
                            <a:srgbClr val="000000"/>
                          </a:solidFill>
                          <a:effectLst/>
                          <a:latin typeface="Times New Roman" panose="02020603050405020304" pitchFamily="18" charset="0"/>
                        </a:rPr>
                        <a:t> </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panose="02020603050405020304" pitchFamily="18" charset="0"/>
                        </a:rPr>
                        <a:t>c1</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4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Times New Roman" panose="02020603050405020304" pitchFamily="18" charset="0"/>
                        </a:rPr>
                        <a:t>c2</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panose="02020603050405020304" pitchFamily="18" charset="0"/>
                        </a:rPr>
                        <a:t>c3</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4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Times New Roman" panose="02020603050405020304" pitchFamily="18" charset="0"/>
                        </a:rPr>
                        <a:t>c4</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panose="02020603050405020304" pitchFamily="18" charset="0"/>
                        </a:rPr>
                        <a:t>c5</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panose="02020603050405020304" pitchFamily="18" charset="0"/>
                        </a:rPr>
                        <a:t>c6</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77284262"/>
                  </a:ext>
                </a:extLst>
              </a:tr>
              <a:tr h="235527">
                <a:tc>
                  <a:txBody>
                    <a:bodyPr/>
                    <a:lstStyle/>
                    <a:p>
                      <a:pPr algn="l" fontAlgn="ctr"/>
                      <a:r>
                        <a:rPr lang="en-US" sz="1400" b="0" i="0" u="none" strike="noStrike" dirty="0">
                          <a:solidFill>
                            <a:srgbClr val="000000"/>
                          </a:solidFill>
                          <a:effectLst/>
                          <a:latin typeface="Times New Roman" panose="02020603050405020304" pitchFamily="18" charset="0"/>
                        </a:rPr>
                        <a:t>Length/height-for-age Z-score</a:t>
                      </a: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effectLst/>
                          <a:latin typeface="Times New Roman" panose="02020603050405020304" pitchFamily="18" charset="0"/>
                        </a:rPr>
                        <a:t>-2.05</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4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Times New Roman" panose="02020603050405020304" pitchFamily="18" charset="0"/>
                        </a:rPr>
                        <a:t>-2.29</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effectLst/>
                          <a:latin typeface="Times New Roman" panose="02020603050405020304" pitchFamily="18" charset="0"/>
                        </a:rPr>
                        <a:t>-1.63</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4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Times New Roman" panose="02020603050405020304" pitchFamily="18" charset="0"/>
                        </a:rPr>
                        <a:t>-1.60</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effectLst/>
                          <a:latin typeface="Times New Roman" panose="02020603050405020304" pitchFamily="18" charset="0"/>
                        </a:rPr>
                        <a:t>0.27</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effectLst/>
                          <a:latin typeface="Times New Roman" panose="02020603050405020304" pitchFamily="18" charset="0"/>
                        </a:rPr>
                        <a:t>0.35</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240175729"/>
                  </a:ext>
                </a:extLst>
              </a:tr>
              <a:tr h="235527">
                <a:tc>
                  <a:txBody>
                    <a:bodyPr/>
                    <a:lstStyle/>
                    <a:p>
                      <a:pPr algn="l" fontAlgn="ctr"/>
                      <a:r>
                        <a:rPr lang="en-US" sz="1400" b="0" i="0" u="none" strike="noStrike" dirty="0">
                          <a:solidFill>
                            <a:srgbClr val="000000"/>
                          </a:solidFill>
                          <a:effectLst/>
                          <a:latin typeface="Times New Roman" panose="02020603050405020304" pitchFamily="18" charset="0"/>
                        </a:rPr>
                        <a:t>Dummy=moderately stunted (</a:t>
                      </a:r>
                      <a:r>
                        <a:rPr lang="en-US" sz="1400" b="0" i="0" u="none" strike="noStrike" dirty="0" err="1">
                          <a:solidFill>
                            <a:srgbClr val="000000"/>
                          </a:solidFill>
                          <a:effectLst/>
                          <a:latin typeface="Times New Roman" panose="02020603050405020304" pitchFamily="18" charset="0"/>
                        </a:rPr>
                        <a:t>haz</a:t>
                      </a:r>
                      <a:r>
                        <a:rPr lang="en-US" sz="1400" b="0" i="0" u="none" strike="noStrike" dirty="0">
                          <a:solidFill>
                            <a:srgbClr val="000000"/>
                          </a:solidFill>
                          <a:effectLst/>
                          <a:latin typeface="Times New Roman" panose="02020603050405020304" pitchFamily="18" charset="0"/>
                        </a:rPr>
                        <a:t>&lt;-2)</a:t>
                      </a:r>
                    </a:p>
                  </a:txBody>
                  <a:tcPr marL="9525" marR="9525" marT="9525" marB="0" anchor="ctr">
                    <a:lnL>
                      <a:noFill/>
                    </a:lnL>
                    <a:lnR>
                      <a:noFill/>
                    </a:lnR>
                    <a:lnT>
                      <a:noFill/>
                    </a:lnT>
                    <a:lnB>
                      <a:noFill/>
                    </a:lnB>
                  </a:tcPr>
                </a:tc>
                <a:tc>
                  <a:txBody>
                    <a:bodyPr/>
                    <a:lstStyle/>
                    <a:p>
                      <a:pPr algn="ctr" fontAlgn="b"/>
                      <a:r>
                        <a:rPr lang="en-US" sz="1400" b="0" i="0" u="none" strike="noStrike">
                          <a:solidFill>
                            <a:srgbClr val="000000"/>
                          </a:solidFill>
                          <a:effectLst/>
                          <a:latin typeface="Times New Roman" panose="02020603050405020304" pitchFamily="18" charset="0"/>
                        </a:rPr>
                        <a:t>0.51</a:t>
                      </a:r>
                    </a:p>
                  </a:txBody>
                  <a:tcPr marL="9525" marR="9525" marT="9525" marB="0" anchor="b">
                    <a:lnL>
                      <a:noFill/>
                    </a:lnL>
                    <a:lnR>
                      <a:noFill/>
                    </a:lnR>
                    <a:lnT>
                      <a:noFill/>
                    </a:lnT>
                    <a:lnB>
                      <a:noFill/>
                    </a:lnB>
                  </a:tcPr>
                </a:tc>
                <a:tc>
                  <a:txBody>
                    <a:bodyPr/>
                    <a:lstStyle/>
                    <a:p>
                      <a:pPr algn="l" fontAlgn="b"/>
                      <a:endParaRPr lang="en-US" sz="14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ctr" fontAlgn="b"/>
                      <a:r>
                        <a:rPr lang="en-US" sz="1400" b="0" i="0" u="none" strike="noStrike" dirty="0">
                          <a:solidFill>
                            <a:srgbClr val="000000"/>
                          </a:solidFill>
                          <a:effectLst/>
                          <a:latin typeface="Times New Roman" panose="02020603050405020304" pitchFamily="18" charset="0"/>
                        </a:rPr>
                        <a:t>0.55</a:t>
                      </a: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Times New Roman" panose="02020603050405020304" pitchFamily="18" charset="0"/>
                        </a:rPr>
                        <a:t>0.35</a:t>
                      </a:r>
                    </a:p>
                  </a:txBody>
                  <a:tcPr marL="9525" marR="9525" marT="9525" marB="0" anchor="b">
                    <a:lnL>
                      <a:noFill/>
                    </a:lnL>
                    <a:lnR>
                      <a:noFill/>
                    </a:lnR>
                    <a:lnT>
                      <a:noFill/>
                    </a:lnT>
                    <a:lnB>
                      <a:noFill/>
                    </a:lnB>
                  </a:tcPr>
                </a:tc>
                <a:tc>
                  <a:txBody>
                    <a:bodyPr/>
                    <a:lstStyle/>
                    <a:p>
                      <a:pPr algn="l" fontAlgn="b"/>
                      <a:endParaRPr lang="en-US" sz="14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Times New Roman" panose="02020603050405020304" pitchFamily="18" charset="0"/>
                        </a:rPr>
                        <a:t>0.38</a:t>
                      </a: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Times New Roman" panose="02020603050405020304" pitchFamily="18" charset="0"/>
                        </a:rPr>
                        <a:t>-0.01</a:t>
                      </a: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Times New Roman" panose="02020603050405020304" pitchFamily="18" charset="0"/>
                        </a:rPr>
                        <a:t>0.94</a:t>
                      </a:r>
                    </a:p>
                  </a:txBody>
                  <a:tcPr marL="9525" marR="9525" marT="9525" marB="0" anchor="b">
                    <a:lnL>
                      <a:noFill/>
                    </a:lnL>
                    <a:lnR>
                      <a:noFill/>
                    </a:lnR>
                    <a:lnT>
                      <a:noFill/>
                    </a:lnT>
                    <a:lnB>
                      <a:noFill/>
                    </a:lnB>
                  </a:tcPr>
                </a:tc>
                <a:extLst>
                  <a:ext uri="{0D108BD9-81ED-4DB2-BD59-A6C34878D82A}">
                    <a16:rowId xmlns:a16="http://schemas.microsoft.com/office/drawing/2014/main" val="1964516509"/>
                  </a:ext>
                </a:extLst>
              </a:tr>
              <a:tr h="235527">
                <a:tc>
                  <a:txBody>
                    <a:bodyPr/>
                    <a:lstStyle/>
                    <a:p>
                      <a:pPr algn="l" fontAlgn="ctr"/>
                      <a:r>
                        <a:rPr lang="en-US" sz="1400" b="0" i="0" u="none" strike="noStrike" dirty="0">
                          <a:solidFill>
                            <a:srgbClr val="000000"/>
                          </a:solidFill>
                          <a:effectLst/>
                          <a:latin typeface="Times New Roman" panose="02020603050405020304" pitchFamily="18" charset="0"/>
                        </a:rPr>
                        <a:t>Weight-for-length/height Z-score</a:t>
                      </a:r>
                    </a:p>
                  </a:txBody>
                  <a:tcPr marL="9525" marR="9525" marT="9525" marB="0" anchor="ctr">
                    <a:lnL>
                      <a:noFill/>
                    </a:lnL>
                    <a:lnR>
                      <a:noFill/>
                    </a:lnR>
                    <a:lnT>
                      <a:noFill/>
                    </a:lnT>
                    <a:lnB>
                      <a:noFill/>
                    </a:lnB>
                  </a:tcPr>
                </a:tc>
                <a:tc>
                  <a:txBody>
                    <a:bodyPr/>
                    <a:lstStyle/>
                    <a:p>
                      <a:pPr algn="ctr" fontAlgn="b"/>
                      <a:r>
                        <a:rPr lang="en-US" sz="1400" b="0" i="0" u="none" strike="noStrike" dirty="0">
                          <a:solidFill>
                            <a:srgbClr val="000000"/>
                          </a:solidFill>
                          <a:effectLst/>
                          <a:latin typeface="Times New Roman" panose="02020603050405020304" pitchFamily="18" charset="0"/>
                        </a:rPr>
                        <a:t>0.33</a:t>
                      </a:r>
                    </a:p>
                  </a:txBody>
                  <a:tcPr marL="9525" marR="9525" marT="9525" marB="0" anchor="b">
                    <a:lnL>
                      <a:noFill/>
                    </a:lnL>
                    <a:lnR>
                      <a:noFill/>
                    </a:lnR>
                    <a:lnT>
                      <a:noFill/>
                    </a:lnT>
                    <a:lnB>
                      <a:noFill/>
                    </a:lnB>
                  </a:tcPr>
                </a:tc>
                <a:tc>
                  <a:txBody>
                    <a:bodyPr/>
                    <a:lstStyle/>
                    <a:p>
                      <a:pPr algn="l" fontAlgn="b"/>
                      <a:endParaRPr lang="en-US" sz="14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Times New Roman" panose="02020603050405020304" pitchFamily="18" charset="0"/>
                        </a:rPr>
                        <a:t>0.49</a:t>
                      </a: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Times New Roman" panose="02020603050405020304" pitchFamily="18" charset="0"/>
                        </a:rPr>
                        <a:t>0.33</a:t>
                      </a:r>
                    </a:p>
                  </a:txBody>
                  <a:tcPr marL="9525" marR="9525" marT="9525" marB="0" anchor="b">
                    <a:lnL>
                      <a:noFill/>
                    </a:lnL>
                    <a:lnR>
                      <a:noFill/>
                    </a:lnR>
                    <a:lnT>
                      <a:noFill/>
                    </a:lnT>
                    <a:lnB>
                      <a:noFill/>
                    </a:lnB>
                  </a:tcPr>
                </a:tc>
                <a:tc>
                  <a:txBody>
                    <a:bodyPr/>
                    <a:lstStyle/>
                    <a:p>
                      <a:pPr algn="l" fontAlgn="b"/>
                      <a:endParaRPr lang="en-US" sz="14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Times New Roman" panose="02020603050405020304" pitchFamily="18" charset="0"/>
                        </a:rPr>
                        <a:t>0.19</a:t>
                      </a: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Times New Roman" panose="02020603050405020304" pitchFamily="18" charset="0"/>
                        </a:rPr>
                        <a:t>-0.30</a:t>
                      </a: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Times New Roman" panose="02020603050405020304" pitchFamily="18" charset="0"/>
                        </a:rPr>
                        <a:t>0.20</a:t>
                      </a:r>
                    </a:p>
                  </a:txBody>
                  <a:tcPr marL="9525" marR="9525" marT="9525" marB="0" anchor="b">
                    <a:lnL>
                      <a:noFill/>
                    </a:lnL>
                    <a:lnR>
                      <a:noFill/>
                    </a:lnR>
                    <a:lnT>
                      <a:noFill/>
                    </a:lnT>
                    <a:lnB>
                      <a:noFill/>
                    </a:lnB>
                  </a:tcPr>
                </a:tc>
                <a:extLst>
                  <a:ext uri="{0D108BD9-81ED-4DB2-BD59-A6C34878D82A}">
                    <a16:rowId xmlns:a16="http://schemas.microsoft.com/office/drawing/2014/main" val="2493482244"/>
                  </a:ext>
                </a:extLst>
              </a:tr>
              <a:tr h="235527">
                <a:tc>
                  <a:txBody>
                    <a:bodyPr/>
                    <a:lstStyle/>
                    <a:p>
                      <a:pPr algn="l" fontAlgn="ctr"/>
                      <a:r>
                        <a:rPr lang="en-US" sz="1400" b="0" i="0" u="none" strike="noStrike" dirty="0">
                          <a:solidFill>
                            <a:srgbClr val="000000"/>
                          </a:solidFill>
                          <a:effectLst/>
                          <a:latin typeface="Times New Roman" panose="02020603050405020304" pitchFamily="18" charset="0"/>
                        </a:rPr>
                        <a:t>Dummy=moderately wasted (</a:t>
                      </a:r>
                      <a:r>
                        <a:rPr lang="en-US" sz="1400" b="0" i="0" u="none" strike="noStrike" dirty="0" err="1">
                          <a:solidFill>
                            <a:srgbClr val="000000"/>
                          </a:solidFill>
                          <a:effectLst/>
                          <a:latin typeface="Times New Roman" panose="02020603050405020304" pitchFamily="18" charset="0"/>
                        </a:rPr>
                        <a:t>whz</a:t>
                      </a:r>
                      <a:r>
                        <a:rPr lang="en-US" sz="1400" b="0" i="0" u="none" strike="noStrike" dirty="0">
                          <a:solidFill>
                            <a:srgbClr val="000000"/>
                          </a:solidFill>
                          <a:effectLst/>
                          <a:latin typeface="Times New Roman" panose="02020603050405020304" pitchFamily="18" charset="0"/>
                        </a:rPr>
                        <a:t>&lt;-2)</a:t>
                      </a:r>
                    </a:p>
                  </a:txBody>
                  <a:tcPr marL="9525" marR="9525" marT="9525" marB="0" anchor="ctr">
                    <a:lnL>
                      <a:noFill/>
                    </a:lnL>
                    <a:lnR>
                      <a:noFill/>
                    </a:lnR>
                    <a:lnT>
                      <a:noFill/>
                    </a:lnT>
                    <a:lnB>
                      <a:noFill/>
                    </a:lnB>
                  </a:tcPr>
                </a:tc>
                <a:tc>
                  <a:txBody>
                    <a:bodyPr/>
                    <a:lstStyle/>
                    <a:p>
                      <a:pPr algn="ctr" fontAlgn="b"/>
                      <a:r>
                        <a:rPr lang="en-US" sz="1400" b="0" i="0" u="none" strike="noStrike">
                          <a:solidFill>
                            <a:srgbClr val="000000"/>
                          </a:solidFill>
                          <a:effectLst/>
                          <a:latin typeface="Times New Roman" panose="02020603050405020304" pitchFamily="18" charset="0"/>
                        </a:rPr>
                        <a:t>0.00</a:t>
                      </a:r>
                    </a:p>
                  </a:txBody>
                  <a:tcPr marL="9525" marR="9525" marT="9525" marB="0" anchor="b">
                    <a:lnL>
                      <a:noFill/>
                    </a:lnL>
                    <a:lnR>
                      <a:noFill/>
                    </a:lnR>
                    <a:lnT>
                      <a:noFill/>
                    </a:lnT>
                    <a:lnB>
                      <a:noFill/>
                    </a:lnB>
                  </a:tcPr>
                </a:tc>
                <a:tc>
                  <a:txBody>
                    <a:bodyPr/>
                    <a:lstStyle/>
                    <a:p>
                      <a:pPr algn="l" fontAlgn="b"/>
                      <a:endParaRPr lang="en-US" sz="14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Times New Roman" panose="02020603050405020304" pitchFamily="18" charset="0"/>
                        </a:rPr>
                        <a:t>0.02</a:t>
                      </a: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Times New Roman" panose="02020603050405020304" pitchFamily="18" charset="0"/>
                        </a:rPr>
                        <a:t>0.01</a:t>
                      </a:r>
                    </a:p>
                  </a:txBody>
                  <a:tcPr marL="9525" marR="9525" marT="9525" marB="0" anchor="b">
                    <a:lnL>
                      <a:noFill/>
                    </a:lnL>
                    <a:lnR>
                      <a:noFill/>
                    </a:lnR>
                    <a:lnT>
                      <a:noFill/>
                    </a:lnT>
                    <a:lnB>
                      <a:noFill/>
                    </a:lnB>
                  </a:tcPr>
                </a:tc>
                <a:tc>
                  <a:txBody>
                    <a:bodyPr/>
                    <a:lstStyle/>
                    <a:p>
                      <a:pPr algn="l" fontAlgn="b"/>
                      <a:endParaRPr lang="en-US" sz="14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Times New Roman" panose="02020603050405020304" pitchFamily="18" charset="0"/>
                        </a:rPr>
                        <a:t>0.04</a:t>
                      </a: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Times New Roman" panose="02020603050405020304" pitchFamily="18" charset="0"/>
                        </a:rPr>
                        <a:t>0.00</a:t>
                      </a: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Times New Roman" panose="02020603050405020304" pitchFamily="18" charset="0"/>
                        </a:rPr>
                        <a:t>0.85</a:t>
                      </a:r>
                    </a:p>
                  </a:txBody>
                  <a:tcPr marL="9525" marR="9525" marT="9525" marB="0" anchor="b">
                    <a:lnL>
                      <a:noFill/>
                    </a:lnL>
                    <a:lnR>
                      <a:noFill/>
                    </a:lnR>
                    <a:lnT>
                      <a:noFill/>
                    </a:lnT>
                    <a:lnB>
                      <a:noFill/>
                    </a:lnB>
                  </a:tcPr>
                </a:tc>
                <a:extLst>
                  <a:ext uri="{0D108BD9-81ED-4DB2-BD59-A6C34878D82A}">
                    <a16:rowId xmlns:a16="http://schemas.microsoft.com/office/drawing/2014/main" val="2619510866"/>
                  </a:ext>
                </a:extLst>
              </a:tr>
              <a:tr h="235527">
                <a:tc>
                  <a:txBody>
                    <a:bodyPr/>
                    <a:lstStyle/>
                    <a:p>
                      <a:pPr algn="l" fontAlgn="ctr"/>
                      <a:r>
                        <a:rPr lang="en-US" sz="1400" b="0" i="0" u="none" strike="noStrike" dirty="0">
                          <a:solidFill>
                            <a:srgbClr val="000000"/>
                          </a:solidFill>
                          <a:effectLst/>
                          <a:latin typeface="Times New Roman" panose="02020603050405020304" pitchFamily="18" charset="0"/>
                        </a:rPr>
                        <a:t>Weight-for-age Z-score</a:t>
                      </a:r>
                    </a:p>
                  </a:txBody>
                  <a:tcPr marL="9525" marR="9525" marT="9525" marB="0" anchor="ctr">
                    <a:lnL>
                      <a:noFill/>
                    </a:lnL>
                    <a:lnR>
                      <a:noFill/>
                    </a:lnR>
                    <a:lnT>
                      <a:noFill/>
                    </a:lnT>
                    <a:lnB>
                      <a:noFill/>
                    </a:lnB>
                  </a:tcPr>
                </a:tc>
                <a:tc>
                  <a:txBody>
                    <a:bodyPr/>
                    <a:lstStyle/>
                    <a:p>
                      <a:pPr algn="ctr" fontAlgn="b"/>
                      <a:r>
                        <a:rPr lang="en-US" sz="1400" b="0" i="0" u="none" strike="noStrike">
                          <a:solidFill>
                            <a:srgbClr val="000000"/>
                          </a:solidFill>
                          <a:effectLst/>
                          <a:latin typeface="Times New Roman" panose="02020603050405020304" pitchFamily="18" charset="0"/>
                        </a:rPr>
                        <a:t>-1.01</a:t>
                      </a:r>
                    </a:p>
                  </a:txBody>
                  <a:tcPr marL="9525" marR="9525" marT="9525" marB="0" anchor="b">
                    <a:lnL>
                      <a:noFill/>
                    </a:lnL>
                    <a:lnR>
                      <a:noFill/>
                    </a:lnR>
                    <a:lnT>
                      <a:noFill/>
                    </a:lnT>
                    <a:lnB>
                      <a:noFill/>
                    </a:lnB>
                  </a:tcPr>
                </a:tc>
                <a:tc>
                  <a:txBody>
                    <a:bodyPr/>
                    <a:lstStyle/>
                    <a:p>
                      <a:pPr algn="l" fontAlgn="b"/>
                      <a:endParaRPr lang="en-US" sz="14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Times New Roman" panose="02020603050405020304" pitchFamily="18" charset="0"/>
                        </a:rPr>
                        <a:t>-0.96</a:t>
                      </a: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Times New Roman" panose="02020603050405020304" pitchFamily="18" charset="0"/>
                        </a:rPr>
                        <a:t>-0.69</a:t>
                      </a:r>
                    </a:p>
                  </a:txBody>
                  <a:tcPr marL="9525" marR="9525" marT="9525" marB="0" anchor="b">
                    <a:lnL>
                      <a:noFill/>
                    </a:lnL>
                    <a:lnR>
                      <a:noFill/>
                    </a:lnR>
                    <a:lnT>
                      <a:noFill/>
                    </a:lnT>
                    <a:lnB>
                      <a:noFill/>
                    </a:lnB>
                  </a:tcPr>
                </a:tc>
                <a:tc>
                  <a:txBody>
                    <a:bodyPr/>
                    <a:lstStyle/>
                    <a:p>
                      <a:pPr algn="l" fontAlgn="b"/>
                      <a:endParaRPr lang="en-US" sz="14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Times New Roman" panose="02020603050405020304" pitchFamily="18" charset="0"/>
                        </a:rPr>
                        <a:t>-0.77</a:t>
                      </a: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Times New Roman" panose="02020603050405020304" pitchFamily="18" charset="0"/>
                        </a:rPr>
                        <a:t>-0.13</a:t>
                      </a: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Times New Roman" panose="02020603050405020304" pitchFamily="18" charset="0"/>
                        </a:rPr>
                        <a:t>0.56</a:t>
                      </a:r>
                    </a:p>
                  </a:txBody>
                  <a:tcPr marL="9525" marR="9525" marT="9525" marB="0" anchor="b">
                    <a:lnL>
                      <a:noFill/>
                    </a:lnL>
                    <a:lnR>
                      <a:noFill/>
                    </a:lnR>
                    <a:lnT>
                      <a:noFill/>
                    </a:lnT>
                    <a:lnB>
                      <a:noFill/>
                    </a:lnB>
                  </a:tcPr>
                </a:tc>
                <a:extLst>
                  <a:ext uri="{0D108BD9-81ED-4DB2-BD59-A6C34878D82A}">
                    <a16:rowId xmlns:a16="http://schemas.microsoft.com/office/drawing/2014/main" val="3468034497"/>
                  </a:ext>
                </a:extLst>
              </a:tr>
              <a:tr h="235527">
                <a:tc>
                  <a:txBody>
                    <a:bodyPr/>
                    <a:lstStyle/>
                    <a:p>
                      <a:pPr algn="l" fontAlgn="ctr"/>
                      <a:r>
                        <a:rPr lang="en-US" sz="1400" b="0" i="0" u="none" strike="noStrike" dirty="0">
                          <a:solidFill>
                            <a:srgbClr val="000000"/>
                          </a:solidFill>
                          <a:effectLst/>
                          <a:latin typeface="Times New Roman" panose="02020603050405020304" pitchFamily="18" charset="0"/>
                        </a:rPr>
                        <a:t>Dummy=moderately underweight (</a:t>
                      </a:r>
                      <a:r>
                        <a:rPr lang="en-US" sz="1400" b="0" i="0" u="none" strike="noStrike" dirty="0" err="1">
                          <a:solidFill>
                            <a:srgbClr val="000000"/>
                          </a:solidFill>
                          <a:effectLst/>
                          <a:latin typeface="Times New Roman" panose="02020603050405020304" pitchFamily="18" charset="0"/>
                        </a:rPr>
                        <a:t>waz</a:t>
                      </a:r>
                      <a:r>
                        <a:rPr lang="en-US" sz="1400" b="0" i="0" u="none" strike="noStrike" dirty="0">
                          <a:solidFill>
                            <a:srgbClr val="000000"/>
                          </a:solidFill>
                          <a:effectLst/>
                          <a:latin typeface="Times New Roman" panose="02020603050405020304" pitchFamily="18" charset="0"/>
                        </a:rPr>
                        <a:t>&lt;-2)</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panose="02020603050405020304" pitchFamily="18" charset="0"/>
                        </a:rPr>
                        <a:t>0.21</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4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Times New Roman" panose="02020603050405020304" pitchFamily="18" charset="0"/>
                        </a:rPr>
                        <a:t>0.12</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panose="02020603050405020304" pitchFamily="18" charset="0"/>
                        </a:rPr>
                        <a:t>0.09</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4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ctr" fontAlgn="b"/>
                      <a:r>
                        <a:rPr lang="en-US" sz="1400" b="0" i="0" u="none" strike="noStrike">
                          <a:solidFill>
                            <a:srgbClr val="000000"/>
                          </a:solidFill>
                          <a:effectLst/>
                          <a:latin typeface="Times New Roman" panose="02020603050405020304" pitchFamily="18" charset="0"/>
                        </a:rPr>
                        <a:t>0.14</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panose="02020603050405020304" pitchFamily="18" charset="0"/>
                        </a:rPr>
                        <a:t>0.14</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panose="02020603050405020304" pitchFamily="18" charset="0"/>
                        </a:rPr>
                        <a:t>0.13</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51991298"/>
                  </a:ext>
                </a:extLst>
              </a:tr>
              <a:tr h="235527">
                <a:tc>
                  <a:txBody>
                    <a:bodyPr/>
                    <a:lstStyle/>
                    <a:p>
                      <a:pPr algn="l" fontAlgn="ctr"/>
                      <a:r>
                        <a:rPr lang="en-US" sz="1400" b="0" i="0" u="none" strike="noStrike">
                          <a:solidFill>
                            <a:srgbClr val="000000"/>
                          </a:solidFill>
                          <a:effectLst/>
                          <a:latin typeface="Times New Roman" panose="02020603050405020304" pitchFamily="18" charset="0"/>
                        </a:rPr>
                        <a:t>note:  .01 - ***; .05 - **; .1 - *;</a:t>
                      </a: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400" b="0" i="0" u="none" strike="noStrike">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4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400" b="0" i="0" u="none" strike="noStrike" dirty="0">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400" b="0" i="0" u="none" strike="noStrike">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4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400" b="0" i="0" u="none" strike="noStrike">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400" b="0" i="0" u="none" strike="noStrike">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400" b="0" i="0" u="none" strike="noStrike" dirty="0">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388515847"/>
                  </a:ext>
                </a:extLst>
              </a:tr>
            </a:tbl>
          </a:graphicData>
        </a:graphic>
      </p:graphicFrame>
      <p:sp>
        <p:nvSpPr>
          <p:cNvPr id="7" name="TextBox 6">
            <a:extLst>
              <a:ext uri="{FF2B5EF4-FFF2-40B4-BE49-F238E27FC236}">
                <a16:creationId xmlns:a16="http://schemas.microsoft.com/office/drawing/2014/main" id="{BE425F39-FFC7-4195-A805-CFBCD712CF1D}"/>
              </a:ext>
            </a:extLst>
          </p:cNvPr>
          <p:cNvSpPr txBox="1"/>
          <p:nvPr/>
        </p:nvSpPr>
        <p:spPr>
          <a:xfrm>
            <a:off x="3200400" y="5943600"/>
            <a:ext cx="5715000" cy="400110"/>
          </a:xfrm>
          <a:prstGeom prst="rect">
            <a:avLst/>
          </a:prstGeom>
          <a:noFill/>
        </p:spPr>
        <p:txBody>
          <a:bodyPr wrap="square">
            <a:spAutoFit/>
          </a:bodyPr>
          <a:lstStyle/>
          <a:p>
            <a:pPr marL="342900" lvl="1" indent="-342900">
              <a:buFont typeface="Arial" panose="020B0604020202020204" pitchFamily="34" charset="0"/>
              <a:buChar char="•"/>
            </a:pPr>
            <a:r>
              <a:rPr lang="en-US" sz="2000" b="1" kern="1400" spc="-50" dirty="0">
                <a:solidFill>
                  <a:srgbClr val="FFC000"/>
                </a:solidFill>
                <a:ea typeface="Times New Roman" panose="02020603050405020304" pitchFamily="18" charset="0"/>
                <a:cs typeface="Times New Roman" panose="02020603050405020304" pitchFamily="18" charset="0"/>
              </a:rPr>
              <a:t>…not statistically different from non-AR households</a:t>
            </a:r>
          </a:p>
        </p:txBody>
      </p:sp>
      <p:sp>
        <p:nvSpPr>
          <p:cNvPr id="5" name="Rectangle: Rounded Corners 4">
            <a:extLst>
              <a:ext uri="{FF2B5EF4-FFF2-40B4-BE49-F238E27FC236}">
                <a16:creationId xmlns:a16="http://schemas.microsoft.com/office/drawing/2014/main" id="{BCFFBD71-FA4C-4B56-AB85-8050EF0F285C}"/>
              </a:ext>
            </a:extLst>
          </p:cNvPr>
          <p:cNvSpPr/>
          <p:nvPr/>
        </p:nvSpPr>
        <p:spPr>
          <a:xfrm>
            <a:off x="10515600" y="2438400"/>
            <a:ext cx="533400" cy="938957"/>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7CD6881F-CAD5-49B2-8F2D-A4FAA6C62CD0}"/>
              </a:ext>
            </a:extLst>
          </p:cNvPr>
          <p:cNvSpPr/>
          <p:nvPr/>
        </p:nvSpPr>
        <p:spPr>
          <a:xfrm>
            <a:off x="10515600" y="3955304"/>
            <a:ext cx="533400" cy="1378696"/>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67168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1000"/>
                                        <p:tgtEl>
                                          <p:spTgt spid="7"/>
                                        </p:tgtEl>
                                      </p:cBhvr>
                                    </p:animEffect>
                                    <p:anim calcmode="lin" valueType="num">
                                      <p:cBhvr>
                                        <p:cTn id="26" dur="1000" fill="hold"/>
                                        <p:tgtEl>
                                          <p:spTgt spid="7"/>
                                        </p:tgtEl>
                                        <p:attrNameLst>
                                          <p:attrName>ppt_x</p:attrName>
                                        </p:attrNameLst>
                                      </p:cBhvr>
                                      <p:tavLst>
                                        <p:tav tm="0">
                                          <p:val>
                                            <p:strVal val="#ppt_x"/>
                                          </p:val>
                                        </p:tav>
                                        <p:tav tm="100000">
                                          <p:val>
                                            <p:strVal val="#ppt_x"/>
                                          </p:val>
                                        </p:tav>
                                      </p:tavLst>
                                    </p:anim>
                                    <p:anim calcmode="lin" valueType="num">
                                      <p:cBhvr>
                                        <p:cTn id="27"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p:bldP spid="5" grpId="0" animBg="1"/>
      <p:bldP spid="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752600"/>
            <a:ext cx="11125200" cy="4724400"/>
          </a:xfrm>
        </p:spPr>
        <p:txBody>
          <a:bodyPr/>
          <a:lstStyle/>
          <a:p>
            <a:pPr marL="114300" lvl="2" indent="0" algn="ctr">
              <a:spcBef>
                <a:spcPts val="0"/>
              </a:spcBef>
              <a:buNone/>
            </a:pPr>
            <a:r>
              <a:rPr lang="en-US" sz="3200" b="1" dirty="0"/>
              <a:t> </a:t>
            </a:r>
            <a:endParaRPr lang="en-US" sz="1800" dirty="0"/>
          </a:p>
          <a:p>
            <a:pPr marL="685800" indent="-571500" algn="just">
              <a:spcBef>
                <a:spcPts val="0"/>
              </a:spcBef>
              <a:buFont typeface="Arial" panose="020B0604020202020204" pitchFamily="34" charset="0"/>
              <a:buChar char="•"/>
            </a:pPr>
            <a:r>
              <a:rPr lang="en-US" sz="2400" dirty="0">
                <a:latin typeface="+mn-lt"/>
              </a:rPr>
              <a:t>Research Rack-up Data objective: </a:t>
            </a:r>
          </a:p>
          <a:p>
            <a:pPr algn="just">
              <a:spcBef>
                <a:spcPts val="0"/>
              </a:spcBef>
            </a:pPr>
            <a:endParaRPr lang="en-US" sz="2400" dirty="0">
              <a:latin typeface="+mn-lt"/>
            </a:endParaRPr>
          </a:p>
          <a:p>
            <a:pPr marL="1600200" lvl="2" indent="-571500" algn="just">
              <a:spcBef>
                <a:spcPts val="0"/>
              </a:spcBef>
              <a:buFont typeface="+mj-lt"/>
              <a:buAutoNum type="arabicPeriod"/>
            </a:pPr>
            <a:r>
              <a:rPr lang="en-US" sz="2200" dirty="0"/>
              <a:t>Supplement the data reported on the FTF Research Indicator (EG.3.2-7) into FTF DIS with research outputs (i.e., technologies, practices, and approaches)</a:t>
            </a:r>
          </a:p>
          <a:p>
            <a:pPr marL="1600200" lvl="2" indent="-571500" algn="just">
              <a:spcBef>
                <a:spcPts val="0"/>
              </a:spcBef>
              <a:buFont typeface="+mj-lt"/>
              <a:buAutoNum type="arabicPeriod"/>
            </a:pPr>
            <a:endParaRPr lang="en-US" dirty="0"/>
          </a:p>
          <a:p>
            <a:pPr marL="1600200" lvl="2" indent="-571500" algn="just">
              <a:spcBef>
                <a:spcPts val="0"/>
              </a:spcBef>
              <a:buFont typeface="+mj-lt"/>
              <a:buAutoNum type="arabicPeriod"/>
            </a:pPr>
            <a:r>
              <a:rPr lang="en-US" sz="2200" dirty="0"/>
              <a:t>Curate descriptive information on research outputs to: </a:t>
            </a:r>
          </a:p>
          <a:p>
            <a:pPr marL="1943100" lvl="4" indent="0" algn="just">
              <a:spcBef>
                <a:spcPts val="0"/>
              </a:spcBef>
              <a:buNone/>
            </a:pPr>
            <a:r>
              <a:rPr lang="en-US" dirty="0"/>
              <a:t>a) report progress and impact</a:t>
            </a:r>
          </a:p>
          <a:p>
            <a:pPr marL="1943100" lvl="4" indent="0" algn="just">
              <a:spcBef>
                <a:spcPts val="0"/>
              </a:spcBef>
              <a:buNone/>
            </a:pPr>
            <a:r>
              <a:rPr lang="en-US" dirty="0"/>
              <a:t>b) facilitate uptake by key technology scaling partners</a:t>
            </a:r>
          </a:p>
          <a:p>
            <a:pPr marL="1943100" lvl="4" indent="0" algn="just">
              <a:spcBef>
                <a:spcPts val="0"/>
              </a:spcBef>
              <a:buNone/>
            </a:pPr>
            <a:r>
              <a:rPr lang="en-US" dirty="0"/>
              <a:t>c) create the evidence needed to inform innovation-related strategies and priorities in alignment with the goals of the Global Food Security Strategy. </a:t>
            </a:r>
          </a:p>
          <a:p>
            <a:pPr algn="just">
              <a:spcBef>
                <a:spcPts val="0"/>
              </a:spcBef>
              <a:buFont typeface="Arial" panose="020B0604020202020204" pitchFamily="34" charset="0"/>
            </a:pPr>
            <a:endParaRPr lang="en-US" sz="2400" dirty="0">
              <a:latin typeface="Calibri" panose="020F0502020204030204" pitchFamily="34" charset="0"/>
            </a:endParaRPr>
          </a:p>
          <a:p>
            <a:pPr algn="just">
              <a:spcBef>
                <a:spcPts val="0"/>
              </a:spcBef>
              <a:buFont typeface="Arial" panose="020B0604020202020204" pitchFamily="34" charset="0"/>
            </a:pPr>
            <a:endParaRPr lang="en-US" sz="3100" dirty="0">
              <a:latin typeface="Calibri" panose="020F0502020204030204" pitchFamily="34" charset="0"/>
            </a:endParaRPr>
          </a:p>
          <a:p>
            <a:pPr algn="just">
              <a:spcBef>
                <a:spcPts val="0"/>
              </a:spcBef>
            </a:pPr>
            <a:endParaRPr lang="en-US" sz="2400" dirty="0">
              <a:latin typeface="+mn-lt"/>
            </a:endParaRPr>
          </a:p>
        </p:txBody>
      </p:sp>
      <p:sp>
        <p:nvSpPr>
          <p:cNvPr id="3" name="TextBox 2">
            <a:extLst>
              <a:ext uri="{FF2B5EF4-FFF2-40B4-BE49-F238E27FC236}">
                <a16:creationId xmlns:a16="http://schemas.microsoft.com/office/drawing/2014/main" id="{C04DEE55-771E-4DEE-8A01-68B4B49F82A6}"/>
              </a:ext>
            </a:extLst>
          </p:cNvPr>
          <p:cNvSpPr txBox="1"/>
          <p:nvPr/>
        </p:nvSpPr>
        <p:spPr>
          <a:xfrm>
            <a:off x="2674776" y="1219200"/>
            <a:ext cx="7848600" cy="738664"/>
          </a:xfrm>
          <a:prstGeom prst="rect">
            <a:avLst/>
          </a:prstGeom>
          <a:noFill/>
        </p:spPr>
        <p:txBody>
          <a:bodyPr wrap="square" rtlCol="0">
            <a:spAutoFit/>
          </a:bodyPr>
          <a:lstStyle/>
          <a:p>
            <a:r>
              <a:rPr lang="en-US" sz="2400" b="1" dirty="0"/>
              <a:t>3. AR monitoring: FTF/Research Rack-up data</a:t>
            </a: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1524000" y="1828800"/>
            <a:ext cx="9067800" cy="4038600"/>
          </a:xfrm>
        </p:spPr>
        <p:txBody>
          <a:bodyPr/>
          <a:lstStyle/>
          <a:p>
            <a:pPr marL="685800" indent="-571500">
              <a:buFont typeface="Arial" panose="020B0604020202020204" pitchFamily="34" charset="0"/>
              <a:buChar char="•"/>
            </a:pPr>
            <a:r>
              <a:rPr lang="en-US" sz="2400" dirty="0"/>
              <a:t>Timeline for FY2021 reporting:</a:t>
            </a:r>
          </a:p>
          <a:p>
            <a:pPr marL="685800" indent="-571500">
              <a:buFont typeface="Arial" panose="020B0604020202020204" pitchFamily="34" charset="0"/>
              <a:buChar char="•"/>
            </a:pPr>
            <a:endParaRPr lang="en-US" sz="2800" dirty="0"/>
          </a:p>
          <a:p>
            <a:pPr marL="1508760" lvl="3" indent="-571500">
              <a:buFont typeface="Wingdings" panose="05000000000000000000" charset="0"/>
              <a:buChar char="§"/>
            </a:pPr>
            <a:r>
              <a:rPr lang="en-US" sz="2200" dirty="0"/>
              <a:t>September 16 (today!):  annual Research Rack-up webinar</a:t>
            </a:r>
          </a:p>
          <a:p>
            <a:pPr marL="1508760" lvl="3" indent="-571500">
              <a:buFont typeface="Wingdings" panose="05000000000000000000" charset="0"/>
              <a:buChar char="§"/>
            </a:pPr>
            <a:endParaRPr lang="en-US" dirty="0"/>
          </a:p>
          <a:p>
            <a:pPr marL="1508760" lvl="3" indent="-571500">
              <a:buFont typeface="Wingdings" panose="05000000000000000000" charset="0"/>
              <a:buChar char="§"/>
            </a:pPr>
            <a:r>
              <a:rPr lang="en-US" sz="2200" b="1" dirty="0">
                <a:solidFill>
                  <a:srgbClr val="FF0000"/>
                </a:solidFill>
              </a:rPr>
              <a:t>October 1: deadline to submit rack-up data to Daniel!</a:t>
            </a:r>
            <a:endParaRPr lang="en-US" sz="2200" i="1" dirty="0">
              <a:solidFill>
                <a:srgbClr val="00B050"/>
              </a:solidFill>
            </a:endParaRPr>
          </a:p>
          <a:p>
            <a:pPr marL="2240280" lvl="5" indent="-571500">
              <a:buFont typeface="Wingdings" panose="05000000000000000000" charset="0"/>
              <a:buChar char="§"/>
            </a:pPr>
            <a:r>
              <a:rPr lang="en-US" sz="1600" i="1" dirty="0" err="1"/>
              <a:t>FtF</a:t>
            </a:r>
            <a:r>
              <a:rPr lang="en-US" sz="1600" i="1" dirty="0"/>
              <a:t> indicators + discrepancy narratives submission by research scientis to IFPRI/IITA for aggregation</a:t>
            </a:r>
          </a:p>
          <a:p>
            <a:pPr marL="2240280" lvl="5" indent="-571500">
              <a:buFont typeface="Wingdings" panose="05000000000000000000" charset="0"/>
              <a:buChar char="§"/>
            </a:pPr>
            <a:r>
              <a:rPr lang="en-US" sz="1600" i="1" dirty="0"/>
              <a:t>Performance narrative submission by research scientists to IFPRI/IITA for review</a:t>
            </a:r>
          </a:p>
          <a:p>
            <a:pPr marL="2240280" lvl="5" indent="-571500">
              <a:buFont typeface="Wingdings" panose="05000000000000000000" charset="0"/>
              <a:buChar char="§"/>
            </a:pPr>
            <a:endParaRPr lang="en-US" b="1" i="1" dirty="0"/>
          </a:p>
          <a:p>
            <a:pPr marL="1508760" lvl="2" indent="-571500">
              <a:buFont typeface="Wingdings" panose="05000000000000000000" charset="0"/>
              <a:buChar char="§"/>
            </a:pPr>
            <a:r>
              <a:rPr lang="en-US" sz="2200" dirty="0"/>
              <a:t>October 4 :   DIS/Research Rack-up opens </a:t>
            </a:r>
          </a:p>
          <a:p>
            <a:pPr marL="2240280" lvl="5" indent="-571500">
              <a:buFont typeface="Wingdings" panose="05000000000000000000" charset="0"/>
              <a:buChar char="§"/>
            </a:pPr>
            <a:endParaRPr lang="en-US" i="1" dirty="0"/>
          </a:p>
          <a:p>
            <a:pPr marL="1668780" lvl="5" indent="0">
              <a:buNone/>
            </a:pPr>
            <a:endParaRPr lang="en-US" i="1" dirty="0"/>
          </a:p>
          <a:p>
            <a:pPr marL="480060" lvl="2" indent="0">
              <a:buNone/>
            </a:pPr>
            <a:endParaRPr lang="en-US" dirty="0">
              <a:latin typeface="Gill Sans" pitchFamily="34" charset="0"/>
            </a:endParaRPr>
          </a:p>
          <a:p>
            <a:pPr marL="685800" indent="-571500">
              <a:buFont typeface="Arial" panose="020B0604020202020204" pitchFamily="34" charset="0"/>
              <a:buChar char="•"/>
            </a:pPr>
            <a:endParaRPr lang="en-US" dirty="0"/>
          </a:p>
          <a:p>
            <a:pPr marL="1211580" lvl="1" indent="-571500">
              <a:buFont typeface="Arial" panose="020B0604020202020204" pitchFamily="34" charset="0"/>
              <a:buChar char="•"/>
            </a:pPr>
            <a:endParaRPr lang="en-US" sz="2400" dirty="0"/>
          </a:p>
        </p:txBody>
      </p:sp>
      <p:sp>
        <p:nvSpPr>
          <p:cNvPr id="4" name="TextBox 3">
            <a:extLst>
              <a:ext uri="{FF2B5EF4-FFF2-40B4-BE49-F238E27FC236}">
                <a16:creationId xmlns:a16="http://schemas.microsoft.com/office/drawing/2014/main" id="{E3CE7FB0-6D80-4401-9A6B-FAAE0D4BBCA2}"/>
              </a:ext>
            </a:extLst>
          </p:cNvPr>
          <p:cNvSpPr txBox="1"/>
          <p:nvPr/>
        </p:nvSpPr>
        <p:spPr>
          <a:xfrm>
            <a:off x="2674776" y="1219200"/>
            <a:ext cx="7848600" cy="738664"/>
          </a:xfrm>
          <a:prstGeom prst="rect">
            <a:avLst/>
          </a:prstGeom>
          <a:noFill/>
        </p:spPr>
        <p:txBody>
          <a:bodyPr wrap="square" rtlCol="0">
            <a:spAutoFit/>
          </a:bodyPr>
          <a:lstStyle/>
          <a:p>
            <a:r>
              <a:rPr lang="en-US" sz="2400" b="1" dirty="0"/>
              <a:t>3. AR monitoring: FTF/Research Rack-up data    </a:t>
            </a:r>
            <a:r>
              <a:rPr lang="en-US" sz="2400" i="1" dirty="0"/>
              <a:t>/cont’d</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animEffect transition="in" filter="fade">
                                      <p:cBhvr>
                                        <p:cTn id="11" dur="500"/>
                                        <p:tgtEl>
                                          <p:spTgt spid="2">
                                            <p:txEl>
                                              <p:pRg st="2" end="2"/>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2">
                                            <p:txEl>
                                              <p:pRg st="4" end="4"/>
                                            </p:txEl>
                                          </p:spTgt>
                                        </p:tgtEl>
                                        <p:attrNameLst>
                                          <p:attrName>style.visibility</p:attrName>
                                        </p:attrNameLst>
                                      </p:cBhvr>
                                      <p:to>
                                        <p:strVal val="visible"/>
                                      </p:to>
                                    </p:set>
                                    <p:anim calcmode="lin" valueType="num">
                                      <p:cBhvr additive="base">
                                        <p:cTn id="16"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2">
                                            <p:txEl>
                                              <p:pRg st="4" end="4"/>
                                            </p:txEl>
                                          </p:spTgt>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2">
                                            <p:txEl>
                                              <p:pRg st="5" end="5"/>
                                            </p:txEl>
                                          </p:spTgt>
                                        </p:tgtEl>
                                        <p:attrNameLst>
                                          <p:attrName>style.visibility</p:attrName>
                                        </p:attrNameLst>
                                      </p:cBhvr>
                                      <p:to>
                                        <p:strVal val="visible"/>
                                      </p:to>
                                    </p:set>
                                    <p:anim calcmode="lin" valueType="num">
                                      <p:cBhvr additive="base">
                                        <p:cTn id="20"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2">
                                            <p:txEl>
                                              <p:pRg st="5" end="5"/>
                                            </p:txEl>
                                          </p:spTgt>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2">
                                            <p:txEl>
                                              <p:pRg st="6" end="6"/>
                                            </p:txEl>
                                          </p:spTgt>
                                        </p:tgtEl>
                                        <p:attrNameLst>
                                          <p:attrName>style.visibility</p:attrName>
                                        </p:attrNameLst>
                                      </p:cBhvr>
                                      <p:to>
                                        <p:strVal val="visible"/>
                                      </p:to>
                                    </p:set>
                                    <p:anim calcmode="lin" valueType="num">
                                      <p:cBhvr additive="base">
                                        <p:cTn id="24"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2">
                                            <p:txEl>
                                              <p:pRg st="8" end="8"/>
                                            </p:txEl>
                                          </p:spTgt>
                                        </p:tgtEl>
                                        <p:attrNameLst>
                                          <p:attrName>style.visibility</p:attrName>
                                        </p:attrNameLst>
                                      </p:cBhvr>
                                      <p:to>
                                        <p:strVal val="visible"/>
                                      </p:to>
                                    </p:set>
                                    <p:animEffect transition="in" filter="fade">
                                      <p:cBhvr>
                                        <p:cTn id="30" dur="1000"/>
                                        <p:tgtEl>
                                          <p:spTgt spid="2">
                                            <p:txEl>
                                              <p:pRg st="8" end="8"/>
                                            </p:txEl>
                                          </p:spTgt>
                                        </p:tgtEl>
                                      </p:cBhvr>
                                    </p:animEffect>
                                    <p:anim calcmode="lin" valueType="num">
                                      <p:cBhvr>
                                        <p:cTn id="31" dur="10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32" dur="1000" fill="hold"/>
                                        <p:tgtEl>
                                          <p:spTgt spid="2">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
            <a:extLst>
              <a:ext uri="{FF2B5EF4-FFF2-40B4-BE49-F238E27FC236}">
                <a16:creationId xmlns:a16="http://schemas.microsoft.com/office/drawing/2014/main" id="{CB64B949-3826-4611-A357-23EDA0DD552E}"/>
              </a:ext>
            </a:extLst>
          </p:cNvPr>
          <p:cNvSpPr txBox="1">
            <a:spLocks/>
          </p:cNvSpPr>
          <p:nvPr/>
        </p:nvSpPr>
        <p:spPr>
          <a:xfrm>
            <a:off x="4267200" y="860323"/>
            <a:ext cx="5334000" cy="609600"/>
          </a:xfrm>
          <a:prstGeom prst="rect">
            <a:avLst/>
          </a:prstGeom>
        </p:spPr>
        <p:txBody>
          <a:bodyPr/>
          <a:lstStyle>
            <a:lvl1pPr marL="114300" indent="0" algn="l" defTabSz="914400" rtl="0" eaLnBrk="1" latinLnBrk="0" hangingPunct="1">
              <a:spcBef>
                <a:spcPct val="20000"/>
              </a:spcBef>
              <a:buClr>
                <a:srgbClr val="712123"/>
              </a:buClr>
              <a:buFont typeface="Wingdings" pitchFamily="2" charset="2"/>
              <a:buNone/>
              <a:defRPr sz="4400" kern="1200">
                <a:solidFill>
                  <a:schemeClr val="tx1"/>
                </a:solidFill>
                <a:latin typeface="Gill Sans" pitchFamily="34" charset="0"/>
                <a:ea typeface="+mn-ea"/>
                <a:cs typeface="+mn-cs"/>
              </a:defRPr>
            </a:lvl1pPr>
            <a:lvl2pPr marL="640080" indent="-228600" algn="l" defTabSz="914400" rtl="0" eaLnBrk="1" latinLnBrk="0" hangingPunct="1">
              <a:spcBef>
                <a:spcPct val="20000"/>
              </a:spcBef>
              <a:buClr>
                <a:srgbClr val="712123"/>
              </a:buClr>
              <a:buFont typeface="Wingdings" pitchFamily="2" charset="2"/>
              <a:buChar char="§"/>
              <a:defRPr sz="2800" kern="1200">
                <a:solidFill>
                  <a:schemeClr val="tx1"/>
                </a:solidFill>
                <a:latin typeface="+mn-lt"/>
                <a:ea typeface="+mn-ea"/>
                <a:cs typeface="+mn-cs"/>
              </a:defRPr>
            </a:lvl2pPr>
            <a:lvl3pPr marL="1005840" indent="-228600" algn="l" defTabSz="914400" rtl="0" eaLnBrk="1" latinLnBrk="0" hangingPunct="1">
              <a:spcBef>
                <a:spcPct val="20000"/>
              </a:spcBef>
              <a:buClr>
                <a:srgbClr val="712123"/>
              </a:buClr>
              <a:buFont typeface="Wingdings" pitchFamily="2" charset="2"/>
              <a:buChar char="§"/>
              <a:defRPr sz="2400" kern="1200">
                <a:solidFill>
                  <a:schemeClr val="tx1"/>
                </a:solidFill>
                <a:latin typeface="+mn-lt"/>
                <a:ea typeface="+mn-ea"/>
                <a:cs typeface="+mn-cs"/>
              </a:defRPr>
            </a:lvl3pPr>
            <a:lvl4pPr marL="1280160" indent="-228600" algn="l" defTabSz="914400" rtl="0" eaLnBrk="1" latinLnBrk="0" hangingPunct="1">
              <a:spcBef>
                <a:spcPct val="20000"/>
              </a:spcBef>
              <a:buClr>
                <a:srgbClr val="712123"/>
              </a:buClr>
              <a:buFont typeface="Wingdings" pitchFamily="2" charset="2"/>
              <a:buChar char="§"/>
              <a:defRPr sz="2000" kern="1200">
                <a:solidFill>
                  <a:schemeClr val="tx1"/>
                </a:solidFill>
                <a:latin typeface="+mn-lt"/>
                <a:ea typeface="+mn-ea"/>
                <a:cs typeface="+mn-cs"/>
              </a:defRPr>
            </a:lvl4pPr>
            <a:lvl5pPr marL="1554480" indent="-228600" algn="l" defTabSz="914400" rtl="0" eaLnBrk="1" latinLnBrk="0" hangingPunct="1">
              <a:spcBef>
                <a:spcPct val="20000"/>
              </a:spcBef>
              <a:buClr>
                <a:srgbClr val="712123"/>
              </a:buClr>
              <a:buFont typeface="Wingdings" pitchFamily="2" charset="2"/>
              <a:buChar char="§"/>
              <a:defRPr sz="18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endParaRPr lang="en-US" sz="3200" b="1" dirty="0">
              <a:latin typeface="Times New Roman" panose="02020603050405020304" pitchFamily="18" charset="0"/>
              <a:cs typeface="Times New Roman" panose="02020603050405020304" pitchFamily="18" charset="0"/>
            </a:endParaRPr>
          </a:p>
        </p:txBody>
      </p:sp>
      <p:sp>
        <p:nvSpPr>
          <p:cNvPr id="3" name="TextBox 2">
            <a:extLst>
              <a:ext uri="{FF2B5EF4-FFF2-40B4-BE49-F238E27FC236}">
                <a16:creationId xmlns:a16="http://schemas.microsoft.com/office/drawing/2014/main" id="{E12DC3F7-5803-4171-92C8-E2A5C2BBB322}"/>
              </a:ext>
            </a:extLst>
          </p:cNvPr>
          <p:cNvSpPr txBox="1"/>
          <p:nvPr/>
        </p:nvSpPr>
        <p:spPr>
          <a:xfrm>
            <a:off x="647700" y="2286000"/>
            <a:ext cx="10896600" cy="4093428"/>
          </a:xfrm>
          <a:prstGeom prst="rect">
            <a:avLst/>
          </a:prstGeom>
          <a:noFill/>
        </p:spPr>
        <p:txBody>
          <a:bodyPr wrap="square" rtlCol="0">
            <a:spAutoFit/>
          </a:bodyPr>
          <a:lstStyle/>
          <a:p>
            <a:pPr marL="342900" indent="-342900">
              <a:spcBef>
                <a:spcPts val="600"/>
              </a:spcBef>
              <a:buFont typeface="Wingdings" panose="05000000000000000000" pitchFamily="2" charset="2"/>
              <a:buChar char="§"/>
            </a:pPr>
            <a:r>
              <a:rPr lang="en-US" sz="2400" kern="1400" spc="-50" dirty="0">
                <a:ea typeface="Times New Roman" panose="02020603050405020304" pitchFamily="18" charset="0"/>
                <a:cs typeface="Times New Roman" panose="02020603050405020304" pitchFamily="18" charset="0"/>
              </a:rPr>
              <a:t>Farm households are heterogeneous and livelihoods matter: demand-driven interventions like AR likely to be more effective to enhance uptake </a:t>
            </a:r>
          </a:p>
          <a:p>
            <a:pPr>
              <a:spcBef>
                <a:spcPts val="600"/>
              </a:spcBef>
            </a:pPr>
            <a:r>
              <a:rPr lang="en-US" sz="2400" kern="1400" spc="-50" dirty="0">
                <a:ea typeface="Times New Roman" panose="02020603050405020304" pitchFamily="18" charset="0"/>
                <a:cs typeface="Times New Roman" panose="02020603050405020304" pitchFamily="18" charset="0"/>
              </a:rPr>
              <a:t>  </a:t>
            </a:r>
          </a:p>
          <a:p>
            <a:pPr marL="342900" indent="-342900">
              <a:spcBef>
                <a:spcPts val="600"/>
              </a:spcBef>
              <a:buFont typeface="Wingdings" panose="05000000000000000000" pitchFamily="2" charset="2"/>
              <a:buChar char="§"/>
            </a:pPr>
            <a:r>
              <a:rPr lang="en-US" sz="2400" kern="1400" spc="-50" dirty="0">
                <a:ea typeface="Times New Roman" panose="02020603050405020304" pitchFamily="18" charset="0"/>
                <a:cs typeface="Times New Roman" panose="02020603050405020304" pitchFamily="18" charset="0"/>
              </a:rPr>
              <a:t>Limited integration into complementary agricultural inputs markets associated with lower agronomic and economic outcomes, including poverty and food insecurity Integrated approaches as is done in AR will be more impactful  </a:t>
            </a:r>
          </a:p>
          <a:p>
            <a:pPr marL="342900" indent="-342900">
              <a:spcBef>
                <a:spcPts val="600"/>
              </a:spcBef>
              <a:buFont typeface="Wingdings" panose="05000000000000000000" pitchFamily="2" charset="2"/>
              <a:buChar char="§"/>
            </a:pPr>
            <a:endParaRPr lang="en-US" sz="2400" kern="1400" spc="-50" dirty="0">
              <a:ea typeface="Times New Roman" panose="02020603050405020304" pitchFamily="18" charset="0"/>
              <a:cs typeface="Times New Roman" panose="02020603050405020304" pitchFamily="18" charset="0"/>
            </a:endParaRPr>
          </a:p>
          <a:p>
            <a:pPr marL="342900" indent="-342900">
              <a:spcBef>
                <a:spcPts val="600"/>
              </a:spcBef>
              <a:buFont typeface="Wingdings" panose="05000000000000000000" pitchFamily="2" charset="2"/>
              <a:buChar char="§"/>
            </a:pPr>
            <a:r>
              <a:rPr lang="en-US" sz="2400" kern="1400" spc="-50" dirty="0">
                <a:ea typeface="Times New Roman" panose="02020603050405020304" pitchFamily="18" charset="0"/>
                <a:cs typeface="Times New Roman" panose="02020603050405020304" pitchFamily="18" charset="0"/>
              </a:rPr>
              <a:t>Interventions that tackle barriers to agricultural output market integration are essential (e.g., ICT, post-harvest loss reduction)</a:t>
            </a:r>
          </a:p>
          <a:p>
            <a:endParaRPr lang="en-US" sz="2400" kern="1400" spc="-50" dirty="0">
              <a:ea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9B0DE79D-AE61-4254-8A54-CEE8DBD9882D}"/>
              </a:ext>
            </a:extLst>
          </p:cNvPr>
          <p:cNvSpPr txBox="1"/>
          <p:nvPr/>
        </p:nvSpPr>
        <p:spPr>
          <a:xfrm>
            <a:off x="4038600" y="1239090"/>
            <a:ext cx="4800600" cy="461665"/>
          </a:xfrm>
          <a:prstGeom prst="rect">
            <a:avLst/>
          </a:prstGeom>
          <a:noFill/>
        </p:spPr>
        <p:txBody>
          <a:bodyPr wrap="square" rtlCol="0">
            <a:spAutoFit/>
          </a:bodyPr>
          <a:lstStyle/>
          <a:p>
            <a:r>
              <a:rPr lang="en-US" sz="2400" b="1" dirty="0"/>
              <a:t>4. Conclusions and implications </a:t>
            </a:r>
            <a:endParaRPr lang="en-US" sz="2400" b="1" dirty="0">
              <a:solidFill>
                <a:schemeClr val="bg1"/>
              </a:solidFill>
            </a:endParaRPr>
          </a:p>
        </p:txBody>
      </p:sp>
    </p:spTree>
    <p:extLst>
      <p:ext uri="{BB962C8B-B14F-4D97-AF65-F5344CB8AC3E}">
        <p14:creationId xmlns:p14="http://schemas.microsoft.com/office/powerpoint/2010/main" val="581290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
            <a:extLst>
              <a:ext uri="{FF2B5EF4-FFF2-40B4-BE49-F238E27FC236}">
                <a16:creationId xmlns:a16="http://schemas.microsoft.com/office/drawing/2014/main" id="{CB64B949-3826-4611-A357-23EDA0DD552E}"/>
              </a:ext>
            </a:extLst>
          </p:cNvPr>
          <p:cNvSpPr txBox="1">
            <a:spLocks/>
          </p:cNvSpPr>
          <p:nvPr/>
        </p:nvSpPr>
        <p:spPr>
          <a:xfrm>
            <a:off x="4267200" y="860323"/>
            <a:ext cx="5334000" cy="609600"/>
          </a:xfrm>
          <a:prstGeom prst="rect">
            <a:avLst/>
          </a:prstGeom>
        </p:spPr>
        <p:txBody>
          <a:bodyPr/>
          <a:lstStyle>
            <a:lvl1pPr marL="114300" indent="0" algn="l" defTabSz="914400" rtl="0" eaLnBrk="1" latinLnBrk="0" hangingPunct="1">
              <a:spcBef>
                <a:spcPct val="20000"/>
              </a:spcBef>
              <a:buClr>
                <a:srgbClr val="712123"/>
              </a:buClr>
              <a:buFont typeface="Wingdings" pitchFamily="2" charset="2"/>
              <a:buNone/>
              <a:defRPr sz="4400" kern="1200">
                <a:solidFill>
                  <a:schemeClr val="tx1"/>
                </a:solidFill>
                <a:latin typeface="Gill Sans" pitchFamily="34" charset="0"/>
                <a:ea typeface="+mn-ea"/>
                <a:cs typeface="+mn-cs"/>
              </a:defRPr>
            </a:lvl1pPr>
            <a:lvl2pPr marL="640080" indent="-228600" algn="l" defTabSz="914400" rtl="0" eaLnBrk="1" latinLnBrk="0" hangingPunct="1">
              <a:spcBef>
                <a:spcPct val="20000"/>
              </a:spcBef>
              <a:buClr>
                <a:srgbClr val="712123"/>
              </a:buClr>
              <a:buFont typeface="Wingdings" pitchFamily="2" charset="2"/>
              <a:buChar char="§"/>
              <a:defRPr sz="2800" kern="1200">
                <a:solidFill>
                  <a:schemeClr val="tx1"/>
                </a:solidFill>
                <a:latin typeface="+mn-lt"/>
                <a:ea typeface="+mn-ea"/>
                <a:cs typeface="+mn-cs"/>
              </a:defRPr>
            </a:lvl2pPr>
            <a:lvl3pPr marL="1005840" indent="-228600" algn="l" defTabSz="914400" rtl="0" eaLnBrk="1" latinLnBrk="0" hangingPunct="1">
              <a:spcBef>
                <a:spcPct val="20000"/>
              </a:spcBef>
              <a:buClr>
                <a:srgbClr val="712123"/>
              </a:buClr>
              <a:buFont typeface="Wingdings" pitchFamily="2" charset="2"/>
              <a:buChar char="§"/>
              <a:defRPr sz="2400" kern="1200">
                <a:solidFill>
                  <a:schemeClr val="tx1"/>
                </a:solidFill>
                <a:latin typeface="+mn-lt"/>
                <a:ea typeface="+mn-ea"/>
                <a:cs typeface="+mn-cs"/>
              </a:defRPr>
            </a:lvl3pPr>
            <a:lvl4pPr marL="1280160" indent="-228600" algn="l" defTabSz="914400" rtl="0" eaLnBrk="1" latinLnBrk="0" hangingPunct="1">
              <a:spcBef>
                <a:spcPct val="20000"/>
              </a:spcBef>
              <a:buClr>
                <a:srgbClr val="712123"/>
              </a:buClr>
              <a:buFont typeface="Wingdings" pitchFamily="2" charset="2"/>
              <a:buChar char="§"/>
              <a:defRPr sz="2000" kern="1200">
                <a:solidFill>
                  <a:schemeClr val="tx1"/>
                </a:solidFill>
                <a:latin typeface="+mn-lt"/>
                <a:ea typeface="+mn-ea"/>
                <a:cs typeface="+mn-cs"/>
              </a:defRPr>
            </a:lvl4pPr>
            <a:lvl5pPr marL="1554480" indent="-228600" algn="l" defTabSz="914400" rtl="0" eaLnBrk="1" latinLnBrk="0" hangingPunct="1">
              <a:spcBef>
                <a:spcPct val="20000"/>
              </a:spcBef>
              <a:buClr>
                <a:srgbClr val="712123"/>
              </a:buClr>
              <a:buFont typeface="Wingdings" pitchFamily="2" charset="2"/>
              <a:buChar char="§"/>
              <a:defRPr sz="18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endParaRPr lang="en-US" sz="3200" b="1" dirty="0">
              <a:latin typeface="Times New Roman" panose="02020603050405020304" pitchFamily="18" charset="0"/>
              <a:cs typeface="Times New Roman" panose="02020603050405020304" pitchFamily="18" charset="0"/>
            </a:endParaRPr>
          </a:p>
        </p:txBody>
      </p:sp>
      <p:sp>
        <p:nvSpPr>
          <p:cNvPr id="3" name="TextBox 2">
            <a:extLst>
              <a:ext uri="{FF2B5EF4-FFF2-40B4-BE49-F238E27FC236}">
                <a16:creationId xmlns:a16="http://schemas.microsoft.com/office/drawing/2014/main" id="{E12DC3F7-5803-4171-92C8-E2A5C2BBB322}"/>
              </a:ext>
            </a:extLst>
          </p:cNvPr>
          <p:cNvSpPr txBox="1"/>
          <p:nvPr/>
        </p:nvSpPr>
        <p:spPr>
          <a:xfrm>
            <a:off x="647700" y="2286000"/>
            <a:ext cx="10896600" cy="3400931"/>
          </a:xfrm>
          <a:prstGeom prst="rect">
            <a:avLst/>
          </a:prstGeom>
          <a:noFill/>
        </p:spPr>
        <p:txBody>
          <a:bodyPr wrap="square" rtlCol="0">
            <a:spAutoFit/>
          </a:bodyPr>
          <a:lstStyle/>
          <a:p>
            <a:pPr marL="342900" indent="-342900">
              <a:spcBef>
                <a:spcPts val="600"/>
              </a:spcBef>
              <a:buFont typeface="Wingdings" panose="05000000000000000000" pitchFamily="2" charset="2"/>
              <a:buChar char="§"/>
            </a:pPr>
            <a:r>
              <a:rPr lang="en-US" sz="2400" kern="1400" spc="-50" dirty="0">
                <a:ea typeface="Times New Roman" panose="02020603050405020304" pitchFamily="18" charset="0"/>
                <a:cs typeface="Times New Roman" panose="02020603050405020304" pitchFamily="18" charset="0"/>
              </a:rPr>
              <a:t>AR households better-off along several agricultural and economic outcomes; </a:t>
            </a:r>
            <a:r>
              <a:rPr lang="en-US" sz="2400" dirty="0"/>
              <a:t>women and child level nutritional indicators not statistically different</a:t>
            </a:r>
            <a:r>
              <a:rPr lang="en-US" sz="2400" kern="1400" spc="-50" dirty="0">
                <a:ea typeface="Times New Roman" panose="02020603050405020304" pitchFamily="18" charset="0"/>
                <a:cs typeface="Times New Roman" panose="02020603050405020304" pitchFamily="18" charset="0"/>
              </a:rPr>
              <a:t> </a:t>
            </a:r>
          </a:p>
          <a:p>
            <a:pPr marL="342900" indent="-342900">
              <a:spcBef>
                <a:spcPts val="600"/>
              </a:spcBef>
              <a:buFont typeface="Wingdings" panose="05000000000000000000" pitchFamily="2" charset="2"/>
              <a:buChar char="§"/>
            </a:pPr>
            <a:endParaRPr lang="en-US" sz="2400" kern="1400" spc="-50" dirty="0">
              <a:ea typeface="Times New Roman" panose="02020603050405020304" pitchFamily="18" charset="0"/>
              <a:cs typeface="Times New Roman" panose="02020603050405020304" pitchFamily="18" charset="0"/>
            </a:endParaRPr>
          </a:p>
          <a:p>
            <a:pPr marL="342900" indent="-342900">
              <a:spcBef>
                <a:spcPts val="600"/>
              </a:spcBef>
              <a:buFont typeface="Wingdings" panose="05000000000000000000" pitchFamily="2" charset="2"/>
              <a:buChar char="§"/>
            </a:pPr>
            <a:r>
              <a:rPr lang="en-US" sz="2400" b="1" dirty="0">
                <a:solidFill>
                  <a:srgbClr val="FF0000"/>
                </a:solidFill>
              </a:rPr>
              <a:t>October 1: deadline to submit rack-up data to Daniel!</a:t>
            </a:r>
            <a:endParaRPr lang="en-US" sz="2400" i="1" dirty="0">
              <a:solidFill>
                <a:srgbClr val="00B050"/>
              </a:solidFill>
            </a:endParaRPr>
          </a:p>
          <a:p>
            <a:pPr marL="342900" indent="-342900">
              <a:spcBef>
                <a:spcPts val="600"/>
              </a:spcBef>
              <a:buFont typeface="Wingdings" panose="05000000000000000000" pitchFamily="2" charset="2"/>
              <a:buChar char="§"/>
            </a:pPr>
            <a:endParaRPr lang="en-US" sz="2400" kern="1400" spc="-50" dirty="0">
              <a:ea typeface="Times New Roman" panose="02020603050405020304" pitchFamily="18" charset="0"/>
              <a:cs typeface="Times New Roman" panose="02020603050405020304" pitchFamily="18" charset="0"/>
            </a:endParaRPr>
          </a:p>
          <a:p>
            <a:pPr marL="342900" indent="-342900">
              <a:spcBef>
                <a:spcPts val="600"/>
              </a:spcBef>
              <a:buFont typeface="Wingdings" panose="05000000000000000000" pitchFamily="2" charset="2"/>
              <a:buChar char="§"/>
            </a:pPr>
            <a:endParaRPr lang="en-US" sz="2400" kern="1400" spc="-50" dirty="0">
              <a:ea typeface="Times New Roman" panose="02020603050405020304" pitchFamily="18" charset="0"/>
              <a:cs typeface="Times New Roman" panose="02020603050405020304" pitchFamily="18" charset="0"/>
            </a:endParaRPr>
          </a:p>
          <a:p>
            <a:pPr marL="342900" indent="-342900">
              <a:spcBef>
                <a:spcPts val="600"/>
              </a:spcBef>
              <a:buFont typeface="Wingdings" panose="05000000000000000000" pitchFamily="2" charset="2"/>
              <a:buChar char="§"/>
            </a:pPr>
            <a:endParaRPr lang="en-US" sz="2400" kern="1400" spc="-50" dirty="0">
              <a:ea typeface="Times New Roman" panose="02020603050405020304" pitchFamily="18" charset="0"/>
              <a:cs typeface="Times New Roman" panose="02020603050405020304" pitchFamily="18" charset="0"/>
            </a:endParaRPr>
          </a:p>
          <a:p>
            <a:endParaRPr lang="en-US" sz="2400" kern="1400" spc="-50" dirty="0">
              <a:ea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9B0DE79D-AE61-4254-8A54-CEE8DBD9882D}"/>
              </a:ext>
            </a:extLst>
          </p:cNvPr>
          <p:cNvSpPr txBox="1"/>
          <p:nvPr/>
        </p:nvSpPr>
        <p:spPr>
          <a:xfrm>
            <a:off x="3733800" y="1239090"/>
            <a:ext cx="5334000" cy="461665"/>
          </a:xfrm>
          <a:prstGeom prst="rect">
            <a:avLst/>
          </a:prstGeom>
          <a:noFill/>
        </p:spPr>
        <p:txBody>
          <a:bodyPr wrap="square" rtlCol="0">
            <a:spAutoFit/>
          </a:bodyPr>
          <a:lstStyle/>
          <a:p>
            <a:r>
              <a:rPr lang="en-US" sz="2400" b="1" dirty="0"/>
              <a:t>4. Conclusions and implications   </a:t>
            </a:r>
            <a:r>
              <a:rPr lang="en-US" sz="2400" i="1" dirty="0"/>
              <a:t>/cont’d</a:t>
            </a:r>
            <a:r>
              <a:rPr lang="en-US" sz="2400" b="1" dirty="0"/>
              <a:t> </a:t>
            </a:r>
            <a:endParaRPr lang="en-US" sz="2400" b="1" dirty="0">
              <a:solidFill>
                <a:schemeClr val="bg1"/>
              </a:solidFill>
            </a:endParaRPr>
          </a:p>
        </p:txBody>
      </p:sp>
    </p:spTree>
    <p:extLst>
      <p:ext uri="{BB962C8B-B14F-4D97-AF65-F5344CB8AC3E}">
        <p14:creationId xmlns:p14="http://schemas.microsoft.com/office/powerpoint/2010/main" val="2483937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
            <a:extLst>
              <a:ext uri="{FF2B5EF4-FFF2-40B4-BE49-F238E27FC236}">
                <a16:creationId xmlns:a16="http://schemas.microsoft.com/office/drawing/2014/main" id="{CB64B949-3826-4611-A357-23EDA0DD552E}"/>
              </a:ext>
            </a:extLst>
          </p:cNvPr>
          <p:cNvSpPr txBox="1">
            <a:spLocks/>
          </p:cNvSpPr>
          <p:nvPr/>
        </p:nvSpPr>
        <p:spPr>
          <a:xfrm>
            <a:off x="4267200" y="860323"/>
            <a:ext cx="5334000" cy="609600"/>
          </a:xfrm>
          <a:prstGeom prst="rect">
            <a:avLst/>
          </a:prstGeom>
        </p:spPr>
        <p:txBody>
          <a:bodyPr/>
          <a:lstStyle>
            <a:lvl1pPr marL="114300" indent="0" algn="l" defTabSz="914400" rtl="0" eaLnBrk="1" latinLnBrk="0" hangingPunct="1">
              <a:spcBef>
                <a:spcPct val="20000"/>
              </a:spcBef>
              <a:buClr>
                <a:srgbClr val="712123"/>
              </a:buClr>
              <a:buFont typeface="Wingdings" pitchFamily="2" charset="2"/>
              <a:buNone/>
              <a:defRPr sz="4400" kern="1200">
                <a:solidFill>
                  <a:schemeClr val="tx1"/>
                </a:solidFill>
                <a:latin typeface="Gill Sans" pitchFamily="34" charset="0"/>
                <a:ea typeface="+mn-ea"/>
                <a:cs typeface="+mn-cs"/>
              </a:defRPr>
            </a:lvl1pPr>
            <a:lvl2pPr marL="640080" indent="-228600" algn="l" defTabSz="914400" rtl="0" eaLnBrk="1" latinLnBrk="0" hangingPunct="1">
              <a:spcBef>
                <a:spcPct val="20000"/>
              </a:spcBef>
              <a:buClr>
                <a:srgbClr val="712123"/>
              </a:buClr>
              <a:buFont typeface="Wingdings" pitchFamily="2" charset="2"/>
              <a:buChar char="§"/>
              <a:defRPr sz="2800" kern="1200">
                <a:solidFill>
                  <a:schemeClr val="tx1"/>
                </a:solidFill>
                <a:latin typeface="+mn-lt"/>
                <a:ea typeface="+mn-ea"/>
                <a:cs typeface="+mn-cs"/>
              </a:defRPr>
            </a:lvl2pPr>
            <a:lvl3pPr marL="1005840" indent="-228600" algn="l" defTabSz="914400" rtl="0" eaLnBrk="1" latinLnBrk="0" hangingPunct="1">
              <a:spcBef>
                <a:spcPct val="20000"/>
              </a:spcBef>
              <a:buClr>
                <a:srgbClr val="712123"/>
              </a:buClr>
              <a:buFont typeface="Wingdings" pitchFamily="2" charset="2"/>
              <a:buChar char="§"/>
              <a:defRPr sz="2400" kern="1200">
                <a:solidFill>
                  <a:schemeClr val="tx1"/>
                </a:solidFill>
                <a:latin typeface="+mn-lt"/>
                <a:ea typeface="+mn-ea"/>
                <a:cs typeface="+mn-cs"/>
              </a:defRPr>
            </a:lvl3pPr>
            <a:lvl4pPr marL="1280160" indent="-228600" algn="l" defTabSz="914400" rtl="0" eaLnBrk="1" latinLnBrk="0" hangingPunct="1">
              <a:spcBef>
                <a:spcPct val="20000"/>
              </a:spcBef>
              <a:buClr>
                <a:srgbClr val="712123"/>
              </a:buClr>
              <a:buFont typeface="Wingdings" pitchFamily="2" charset="2"/>
              <a:buChar char="§"/>
              <a:defRPr sz="2000" kern="1200">
                <a:solidFill>
                  <a:schemeClr val="tx1"/>
                </a:solidFill>
                <a:latin typeface="+mn-lt"/>
                <a:ea typeface="+mn-ea"/>
                <a:cs typeface="+mn-cs"/>
              </a:defRPr>
            </a:lvl4pPr>
            <a:lvl5pPr marL="1554480" indent="-228600" algn="l" defTabSz="914400" rtl="0" eaLnBrk="1" latinLnBrk="0" hangingPunct="1">
              <a:spcBef>
                <a:spcPct val="20000"/>
              </a:spcBef>
              <a:buClr>
                <a:srgbClr val="712123"/>
              </a:buClr>
              <a:buFont typeface="Wingdings" pitchFamily="2" charset="2"/>
              <a:buChar char="§"/>
              <a:defRPr sz="18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endParaRPr lang="en-US" sz="3200" b="1" dirty="0">
              <a:latin typeface="Times New Roman" panose="02020603050405020304" pitchFamily="18" charset="0"/>
              <a:cs typeface="Times New Roman" panose="02020603050405020304" pitchFamily="18" charset="0"/>
            </a:endParaRPr>
          </a:p>
        </p:txBody>
      </p:sp>
      <p:sp>
        <p:nvSpPr>
          <p:cNvPr id="3" name="TextBox 2">
            <a:extLst>
              <a:ext uri="{FF2B5EF4-FFF2-40B4-BE49-F238E27FC236}">
                <a16:creationId xmlns:a16="http://schemas.microsoft.com/office/drawing/2014/main" id="{E12DC3F7-5803-4171-92C8-E2A5C2BBB322}"/>
              </a:ext>
            </a:extLst>
          </p:cNvPr>
          <p:cNvSpPr txBox="1"/>
          <p:nvPr/>
        </p:nvSpPr>
        <p:spPr>
          <a:xfrm>
            <a:off x="647700" y="1828800"/>
            <a:ext cx="10896600" cy="3724096"/>
          </a:xfrm>
          <a:prstGeom prst="rect">
            <a:avLst/>
          </a:prstGeom>
          <a:noFill/>
        </p:spPr>
        <p:txBody>
          <a:bodyPr wrap="square" rtlCol="0">
            <a:spAutoFit/>
          </a:bodyPr>
          <a:lstStyle/>
          <a:p>
            <a:pPr marL="342900" indent="-342900">
              <a:spcBef>
                <a:spcPts val="600"/>
              </a:spcBef>
              <a:buFont typeface="Wingdings" panose="05000000000000000000" pitchFamily="2" charset="2"/>
              <a:buChar char="§"/>
            </a:pPr>
            <a:r>
              <a:rPr lang="en-US" sz="2400" kern="1400" spc="-50" dirty="0">
                <a:ea typeface="Times New Roman" panose="02020603050405020304" pitchFamily="18" charset="0"/>
                <a:cs typeface="Times New Roman" panose="02020603050405020304" pitchFamily="18" charset="0"/>
              </a:rPr>
              <a:t>Report on cross-country analysis of livelihoods and role of input and output market integration </a:t>
            </a:r>
          </a:p>
          <a:p>
            <a:pPr marL="342900" indent="-342900">
              <a:spcBef>
                <a:spcPts val="600"/>
              </a:spcBef>
              <a:buFont typeface="Wingdings" panose="05000000000000000000" pitchFamily="2" charset="2"/>
              <a:buChar char="§"/>
            </a:pPr>
            <a:r>
              <a:rPr lang="en-US" sz="2400" kern="1400" spc="-50" dirty="0">
                <a:ea typeface="Times New Roman" panose="02020603050405020304" pitchFamily="18" charset="0"/>
                <a:cs typeface="Times New Roman" panose="02020603050405020304" pitchFamily="18" charset="0"/>
              </a:rPr>
              <a:t>Refine and cross validate program participation status in Malawi based on monitoring data </a:t>
            </a:r>
          </a:p>
          <a:p>
            <a:pPr marL="342900" indent="-342900">
              <a:spcBef>
                <a:spcPts val="600"/>
              </a:spcBef>
              <a:buFont typeface="Wingdings" panose="05000000000000000000" pitchFamily="2" charset="2"/>
              <a:buChar char="§"/>
            </a:pPr>
            <a:r>
              <a:rPr lang="en-US" sz="2400" kern="1400" spc="-50" dirty="0">
                <a:ea typeface="Times New Roman" panose="02020603050405020304" pitchFamily="18" charset="0"/>
                <a:cs typeface="Times New Roman" panose="02020603050405020304" pitchFamily="18" charset="0"/>
              </a:rPr>
              <a:t>Update Malawi panel analysis by including additional indicators of interest; prepare  report </a:t>
            </a:r>
          </a:p>
          <a:p>
            <a:pPr marL="342900" indent="-342900">
              <a:spcBef>
                <a:spcPts val="600"/>
              </a:spcBef>
              <a:buFont typeface="Wingdings" panose="05000000000000000000" pitchFamily="2" charset="2"/>
              <a:buChar char="§"/>
            </a:pPr>
            <a:r>
              <a:rPr lang="en-US" sz="2400" kern="1400" spc="-50" dirty="0">
                <a:ea typeface="Times New Roman" panose="02020603050405020304" pitchFamily="18" charset="0"/>
                <a:cs typeface="Times New Roman" panose="02020603050405020304" pitchFamily="18" charset="0"/>
              </a:rPr>
              <a:t>Implement Tanzania follow-up survey pending IRB approval</a:t>
            </a:r>
          </a:p>
          <a:p>
            <a:pPr marL="342900" indent="-342900">
              <a:spcBef>
                <a:spcPts val="600"/>
              </a:spcBef>
              <a:buFont typeface="Wingdings" panose="05000000000000000000" pitchFamily="2" charset="2"/>
              <a:buChar char="§"/>
            </a:pPr>
            <a:r>
              <a:rPr lang="en-US" sz="2400" kern="1400" spc="-50" dirty="0">
                <a:ea typeface="Times New Roman" panose="02020603050405020304" pitchFamily="18" charset="0"/>
                <a:cs typeface="Times New Roman" panose="02020603050405020304" pitchFamily="18" charset="0"/>
              </a:rPr>
              <a:t>Conduct AR evaluation in Tanzania using panel (</a:t>
            </a:r>
            <a:r>
              <a:rPr lang="en-US" sz="2400" kern="1400" spc="-50" dirty="0" err="1">
                <a:ea typeface="Times New Roman" panose="02020603050405020304" pitchFamily="18" charset="0"/>
                <a:cs typeface="Times New Roman" panose="02020603050405020304" pitchFamily="18" charset="0"/>
              </a:rPr>
              <a:t>DiD</a:t>
            </a:r>
            <a:r>
              <a:rPr lang="en-US" sz="2400" kern="1400" spc="-50" dirty="0">
                <a:ea typeface="Times New Roman" panose="02020603050405020304" pitchFamily="18" charset="0"/>
                <a:cs typeface="Times New Roman" panose="02020603050405020304" pitchFamily="18" charset="0"/>
              </a:rPr>
              <a:t>) techniques </a:t>
            </a:r>
          </a:p>
          <a:p>
            <a:endParaRPr lang="en-US" sz="2400" kern="1400" spc="-50" dirty="0">
              <a:ea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9B0DE79D-AE61-4254-8A54-CEE8DBD9882D}"/>
              </a:ext>
            </a:extLst>
          </p:cNvPr>
          <p:cNvSpPr txBox="1"/>
          <p:nvPr/>
        </p:nvSpPr>
        <p:spPr>
          <a:xfrm>
            <a:off x="5029200" y="1165123"/>
            <a:ext cx="4800600" cy="461665"/>
          </a:xfrm>
          <a:prstGeom prst="rect">
            <a:avLst/>
          </a:prstGeom>
          <a:noFill/>
        </p:spPr>
        <p:txBody>
          <a:bodyPr wrap="square" rtlCol="0">
            <a:spAutoFit/>
          </a:bodyPr>
          <a:lstStyle/>
          <a:p>
            <a:r>
              <a:rPr lang="en-US" sz="2400" b="1" dirty="0"/>
              <a:t>5. Next steps </a:t>
            </a:r>
            <a:r>
              <a:rPr lang="en-US" sz="2400" b="1" dirty="0">
                <a:solidFill>
                  <a:schemeClr val="bg1"/>
                </a:solidFill>
              </a:rPr>
              <a:t>     </a:t>
            </a:r>
          </a:p>
        </p:txBody>
      </p:sp>
    </p:spTree>
    <p:extLst>
      <p:ext uri="{BB962C8B-B14F-4D97-AF65-F5344CB8AC3E}">
        <p14:creationId xmlns:p14="http://schemas.microsoft.com/office/powerpoint/2010/main" val="27014236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6EF625E-6A6E-42CB-A81A-55FE55C85780}"/>
              </a:ext>
            </a:extLst>
          </p:cNvPr>
          <p:cNvSpPr>
            <a:spLocks noGrp="1"/>
          </p:cNvSpPr>
          <p:nvPr>
            <p:ph type="body" sz="quarter" idx="12"/>
          </p:nvPr>
        </p:nvSpPr>
        <p:spPr>
          <a:xfrm>
            <a:off x="685800" y="2590800"/>
            <a:ext cx="10363200" cy="838200"/>
          </a:xfrm>
        </p:spPr>
        <p:txBody>
          <a:bodyPr/>
          <a:lstStyle/>
          <a:p>
            <a:pPr algn="ctr"/>
            <a:r>
              <a:rPr lang="en-US" dirty="0" err="1"/>
              <a:t>asante</a:t>
            </a:r>
            <a:r>
              <a:rPr lang="en-US" dirty="0"/>
              <a:t> </a:t>
            </a:r>
            <a:r>
              <a:rPr lang="en-US" dirty="0" err="1"/>
              <a:t>sana</a:t>
            </a:r>
            <a:r>
              <a:rPr lang="en-US" dirty="0"/>
              <a:t>!  </a:t>
            </a:r>
          </a:p>
        </p:txBody>
      </p:sp>
    </p:spTree>
    <p:extLst>
      <p:ext uri="{BB962C8B-B14F-4D97-AF65-F5344CB8AC3E}">
        <p14:creationId xmlns:p14="http://schemas.microsoft.com/office/powerpoint/2010/main" val="42792985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67370162-4A8E-4FDA-9B7A-037C082DD078}"/>
              </a:ext>
            </a:extLst>
          </p:cNvPr>
          <p:cNvSpPr txBox="1"/>
          <p:nvPr/>
        </p:nvSpPr>
        <p:spPr>
          <a:xfrm>
            <a:off x="571500" y="1615879"/>
            <a:ext cx="11620500" cy="2554545"/>
          </a:xfrm>
          <a:prstGeom prst="rect">
            <a:avLst/>
          </a:prstGeom>
          <a:noFill/>
        </p:spPr>
        <p:txBody>
          <a:bodyPr wrap="square" rtlCol="0">
            <a:spAutoFit/>
          </a:bodyPr>
          <a:lstStyle/>
          <a:p>
            <a:pPr>
              <a:spcBef>
                <a:spcPts val="1200"/>
              </a:spcBef>
            </a:pPr>
            <a:r>
              <a:rPr lang="en-US" sz="2400" kern="1400" spc="-50" dirty="0">
                <a:cs typeface="Times New Roman" panose="02020603050405020304" pitchFamily="18" charset="0"/>
              </a:rPr>
              <a:t>1. Characterization (livelihoods, market integration, poverty,…)</a:t>
            </a:r>
          </a:p>
          <a:p>
            <a:pPr>
              <a:spcBef>
                <a:spcPts val="1200"/>
              </a:spcBef>
            </a:pPr>
            <a:r>
              <a:rPr lang="en-US" sz="2400" kern="1400" spc="-50" dirty="0">
                <a:cs typeface="Times New Roman" panose="02020603050405020304" pitchFamily="18" charset="0"/>
              </a:rPr>
              <a:t>2. Difference-in-differences (</a:t>
            </a:r>
            <a:r>
              <a:rPr lang="en-US" sz="2400" kern="1400" spc="-50" dirty="0" err="1">
                <a:cs typeface="Times New Roman" panose="02020603050405020304" pitchFamily="18" charset="0"/>
              </a:rPr>
              <a:t>DiD</a:t>
            </a:r>
            <a:r>
              <a:rPr lang="en-US" sz="2400" kern="1400" spc="-50" dirty="0">
                <a:cs typeface="Times New Roman" panose="02020603050405020304" pitchFamily="18" charset="0"/>
              </a:rPr>
              <a:t>) and impact of AR</a:t>
            </a:r>
          </a:p>
          <a:p>
            <a:pPr>
              <a:spcBef>
                <a:spcPts val="1200"/>
              </a:spcBef>
            </a:pPr>
            <a:r>
              <a:rPr lang="en-US" sz="2400" kern="1400" spc="-50" dirty="0">
                <a:cs typeface="Times New Roman" panose="02020603050405020304" pitchFamily="18" charset="0"/>
              </a:rPr>
              <a:t>3. Monitoring…</a:t>
            </a:r>
            <a:r>
              <a:rPr lang="en-US" sz="2400" i="1" kern="1400" spc="-50" dirty="0">
                <a:cs typeface="Times New Roman" panose="02020603050405020304" pitchFamily="18" charset="0"/>
              </a:rPr>
              <a:t>continued from yesterday</a:t>
            </a:r>
          </a:p>
          <a:p>
            <a:pPr>
              <a:spcBef>
                <a:spcPts val="1200"/>
              </a:spcBef>
            </a:pPr>
            <a:r>
              <a:rPr lang="en-US" sz="2400" kern="1400" spc="-50" dirty="0">
                <a:cs typeface="Times New Roman" panose="02020603050405020304" pitchFamily="18" charset="0"/>
              </a:rPr>
              <a:t>4. Conclusions</a:t>
            </a:r>
          </a:p>
          <a:p>
            <a:pPr>
              <a:spcBef>
                <a:spcPts val="1200"/>
              </a:spcBef>
            </a:pPr>
            <a:r>
              <a:rPr lang="en-US" sz="2400" kern="1400" spc="-50" dirty="0">
                <a:cs typeface="Times New Roman" panose="02020603050405020304" pitchFamily="18" charset="0"/>
              </a:rPr>
              <a:t>5. Next steps</a:t>
            </a:r>
          </a:p>
        </p:txBody>
      </p:sp>
      <p:sp>
        <p:nvSpPr>
          <p:cNvPr id="4" name="TextBox 3">
            <a:extLst>
              <a:ext uri="{FF2B5EF4-FFF2-40B4-BE49-F238E27FC236}">
                <a16:creationId xmlns:a16="http://schemas.microsoft.com/office/drawing/2014/main" id="{776ED831-1D51-41D0-B99C-9EB65D59B3DF}"/>
              </a:ext>
            </a:extLst>
          </p:cNvPr>
          <p:cNvSpPr txBox="1"/>
          <p:nvPr/>
        </p:nvSpPr>
        <p:spPr>
          <a:xfrm>
            <a:off x="4152900" y="1154214"/>
            <a:ext cx="3886200" cy="461665"/>
          </a:xfrm>
          <a:prstGeom prst="rect">
            <a:avLst/>
          </a:prstGeom>
          <a:noFill/>
        </p:spPr>
        <p:txBody>
          <a:bodyPr wrap="square" rtlCol="0">
            <a:spAutoFit/>
          </a:bodyPr>
          <a:lstStyle/>
          <a:p>
            <a:pPr algn="ctr"/>
            <a:r>
              <a:rPr lang="en-US" sz="2400" b="1" dirty="0"/>
              <a:t>Outline</a:t>
            </a:r>
          </a:p>
        </p:txBody>
      </p:sp>
    </p:spTree>
    <p:extLst>
      <p:ext uri="{BB962C8B-B14F-4D97-AF65-F5344CB8AC3E}">
        <p14:creationId xmlns:p14="http://schemas.microsoft.com/office/powerpoint/2010/main" val="31450706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hart, histogram&#10;&#10;Description automatically generated">
            <a:extLst>
              <a:ext uri="{FF2B5EF4-FFF2-40B4-BE49-F238E27FC236}">
                <a16:creationId xmlns:a16="http://schemas.microsoft.com/office/drawing/2014/main" id="{EA81FA2C-F833-488E-874C-36B2D9F1186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51153" y="2422910"/>
            <a:ext cx="5969844" cy="4343399"/>
          </a:xfrm>
          <a:prstGeom prst="rect">
            <a:avLst/>
          </a:prstGeom>
        </p:spPr>
      </p:pic>
      <p:sp>
        <p:nvSpPr>
          <p:cNvPr id="2" name="Slide Number Placeholder 1">
            <a:extLst>
              <a:ext uri="{FF2B5EF4-FFF2-40B4-BE49-F238E27FC236}">
                <a16:creationId xmlns:a16="http://schemas.microsoft.com/office/drawing/2014/main" id="{E0175E02-8015-4E66-B95E-B292D51E6194}"/>
              </a:ext>
            </a:extLst>
          </p:cNvPr>
          <p:cNvSpPr>
            <a:spLocks noGrp="1"/>
          </p:cNvSpPr>
          <p:nvPr>
            <p:ph type="sldNum" sz="quarter" idx="12"/>
          </p:nvPr>
        </p:nvSpPr>
        <p:spPr/>
        <p:txBody>
          <a:bodyPr/>
          <a:lstStyle/>
          <a:p>
            <a:fld id="{C6C4B252-D831-4525-A9D4-2A9DE974F229}" type="slidenum">
              <a:rPr lang="en-US" smtClean="0"/>
              <a:t>3</a:t>
            </a:fld>
            <a:endParaRPr lang="en-US"/>
          </a:p>
        </p:txBody>
      </p:sp>
      <p:cxnSp>
        <p:nvCxnSpPr>
          <p:cNvPr id="13" name="Straight Connector 12">
            <a:extLst>
              <a:ext uri="{FF2B5EF4-FFF2-40B4-BE49-F238E27FC236}">
                <a16:creationId xmlns:a16="http://schemas.microsoft.com/office/drawing/2014/main" id="{1B0403CB-4A9D-4A41-B65D-38AD8428878E}"/>
              </a:ext>
            </a:extLst>
          </p:cNvPr>
          <p:cNvCxnSpPr>
            <a:cxnSpLocks/>
          </p:cNvCxnSpPr>
          <p:nvPr/>
        </p:nvCxnSpPr>
        <p:spPr>
          <a:xfrm flipH="1" flipV="1">
            <a:off x="5011570" y="5148265"/>
            <a:ext cx="1465309" cy="400160"/>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372B95FE-001E-4E5C-B9FC-E496D6DE25AB}"/>
              </a:ext>
            </a:extLst>
          </p:cNvPr>
          <p:cNvCxnSpPr>
            <a:cxnSpLocks/>
          </p:cNvCxnSpPr>
          <p:nvPr/>
        </p:nvCxnSpPr>
        <p:spPr>
          <a:xfrm flipH="1">
            <a:off x="5011570" y="5573399"/>
            <a:ext cx="1465309" cy="491890"/>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CFFEFDB8-D068-4056-AFA2-1FD4026C3DFD}"/>
              </a:ext>
            </a:extLst>
          </p:cNvPr>
          <p:cNvCxnSpPr>
            <a:cxnSpLocks/>
          </p:cNvCxnSpPr>
          <p:nvPr/>
        </p:nvCxnSpPr>
        <p:spPr>
          <a:xfrm flipH="1" flipV="1">
            <a:off x="5112786" y="4078189"/>
            <a:ext cx="1181964" cy="364282"/>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F2224E0E-E346-4B7D-BC67-A55879A13BEF}"/>
              </a:ext>
            </a:extLst>
          </p:cNvPr>
          <p:cNvCxnSpPr>
            <a:cxnSpLocks/>
          </p:cNvCxnSpPr>
          <p:nvPr/>
        </p:nvCxnSpPr>
        <p:spPr>
          <a:xfrm flipH="1">
            <a:off x="5011571" y="4491021"/>
            <a:ext cx="1283179" cy="632270"/>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13D058CE-08AA-4B95-A21A-1F6F2E97E931}"/>
              </a:ext>
            </a:extLst>
          </p:cNvPr>
          <p:cNvSpPr txBox="1"/>
          <p:nvPr/>
        </p:nvSpPr>
        <p:spPr>
          <a:xfrm>
            <a:off x="7543800" y="1941652"/>
            <a:ext cx="4648200" cy="461665"/>
          </a:xfrm>
          <a:prstGeom prst="rect">
            <a:avLst/>
          </a:prstGeom>
          <a:noFill/>
        </p:spPr>
        <p:txBody>
          <a:bodyPr wrap="square" rtlCol="0">
            <a:spAutoFit/>
          </a:bodyPr>
          <a:lstStyle/>
          <a:p>
            <a:r>
              <a:rPr lang="en-US" sz="2400" b="1" dirty="0">
                <a:solidFill>
                  <a:srgbClr val="FF0000"/>
                </a:solidFill>
              </a:rPr>
              <a:t>Poor 	</a:t>
            </a:r>
            <a:r>
              <a:rPr lang="en-US" sz="2400" b="1" dirty="0">
                <a:solidFill>
                  <a:srgbClr val="00B050"/>
                </a:solidFill>
              </a:rPr>
              <a:t>Non poor (&gt;$1.90/day)</a:t>
            </a:r>
            <a:endParaRPr lang="en-US" sz="2400" b="1" dirty="0">
              <a:solidFill>
                <a:srgbClr val="FF0000"/>
              </a:solidFill>
            </a:endParaRPr>
          </a:p>
        </p:txBody>
      </p:sp>
      <p:sp>
        <p:nvSpPr>
          <p:cNvPr id="45" name="Rectangle 44">
            <a:extLst>
              <a:ext uri="{FF2B5EF4-FFF2-40B4-BE49-F238E27FC236}">
                <a16:creationId xmlns:a16="http://schemas.microsoft.com/office/drawing/2014/main" id="{55CD84D2-0F04-4503-B5F7-807E978126FF}"/>
              </a:ext>
            </a:extLst>
          </p:cNvPr>
          <p:cNvSpPr/>
          <p:nvPr/>
        </p:nvSpPr>
        <p:spPr>
          <a:xfrm>
            <a:off x="1055205" y="5524780"/>
            <a:ext cx="4082410" cy="836445"/>
          </a:xfrm>
          <a:prstGeom prst="rect">
            <a:avLst/>
          </a:prstGeom>
          <a:solidFill>
            <a:schemeClr val="accent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a:extLst>
              <a:ext uri="{FF2B5EF4-FFF2-40B4-BE49-F238E27FC236}">
                <a16:creationId xmlns:a16="http://schemas.microsoft.com/office/drawing/2014/main" id="{DFD05CA8-A136-4450-B288-E02511195599}"/>
              </a:ext>
            </a:extLst>
          </p:cNvPr>
          <p:cNvSpPr/>
          <p:nvPr/>
        </p:nvSpPr>
        <p:spPr>
          <a:xfrm>
            <a:off x="3193504" y="3977184"/>
            <a:ext cx="1932884" cy="823322"/>
          </a:xfrm>
          <a:prstGeom prst="rect">
            <a:avLst/>
          </a:prstGeom>
          <a:solidFill>
            <a:schemeClr val="accent2">
              <a:lumMod val="60000"/>
              <a:lumOff val="40000"/>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a:extLst>
              <a:ext uri="{FF2B5EF4-FFF2-40B4-BE49-F238E27FC236}">
                <a16:creationId xmlns:a16="http://schemas.microsoft.com/office/drawing/2014/main" id="{68C2953D-9FA6-4D5D-8BC5-8AEED637F688}"/>
              </a:ext>
            </a:extLst>
          </p:cNvPr>
          <p:cNvSpPr/>
          <p:nvPr/>
        </p:nvSpPr>
        <p:spPr>
          <a:xfrm>
            <a:off x="2132165" y="4782681"/>
            <a:ext cx="3005450" cy="738738"/>
          </a:xfrm>
          <a:prstGeom prst="rect">
            <a:avLst/>
          </a:prstGeom>
          <a:solidFill>
            <a:schemeClr val="accent6">
              <a:lumMod val="40000"/>
              <a:lumOff val="60000"/>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TextBox 58">
            <a:extLst>
              <a:ext uri="{FF2B5EF4-FFF2-40B4-BE49-F238E27FC236}">
                <a16:creationId xmlns:a16="http://schemas.microsoft.com/office/drawing/2014/main" id="{5AD83161-A5D2-42C7-98EC-23AC72FBC8CF}"/>
              </a:ext>
            </a:extLst>
          </p:cNvPr>
          <p:cNvSpPr txBox="1"/>
          <p:nvPr/>
        </p:nvSpPr>
        <p:spPr>
          <a:xfrm rot="18203605">
            <a:off x="88575" y="5574193"/>
            <a:ext cx="1225218" cy="461665"/>
          </a:xfrm>
          <a:prstGeom prst="rect">
            <a:avLst/>
          </a:prstGeom>
          <a:noFill/>
        </p:spPr>
        <p:txBody>
          <a:bodyPr wrap="square" rtlCol="0">
            <a:spAutoFit/>
          </a:bodyPr>
          <a:lstStyle/>
          <a:p>
            <a:pPr algn="ctr"/>
            <a:r>
              <a:rPr lang="en-US" sz="1200" b="1" dirty="0">
                <a:latin typeface="Arial" panose="020B0604020202020204" pitchFamily="34" charset="0"/>
                <a:cs typeface="Arial" panose="020B0604020202020204" pitchFamily="34" charset="0"/>
              </a:rPr>
              <a:t>Low yields &amp; management</a:t>
            </a:r>
          </a:p>
        </p:txBody>
      </p:sp>
      <p:sp>
        <p:nvSpPr>
          <p:cNvPr id="60" name="TextBox 59">
            <a:extLst>
              <a:ext uri="{FF2B5EF4-FFF2-40B4-BE49-F238E27FC236}">
                <a16:creationId xmlns:a16="http://schemas.microsoft.com/office/drawing/2014/main" id="{0F0AF7E1-2E1C-45AB-B256-4EA9A13F8449}"/>
              </a:ext>
            </a:extLst>
          </p:cNvPr>
          <p:cNvSpPr txBox="1"/>
          <p:nvPr/>
        </p:nvSpPr>
        <p:spPr>
          <a:xfrm>
            <a:off x="731169" y="4781059"/>
            <a:ext cx="1406289" cy="646331"/>
          </a:xfrm>
          <a:prstGeom prst="rect">
            <a:avLst/>
          </a:prstGeom>
          <a:noFill/>
        </p:spPr>
        <p:txBody>
          <a:bodyPr wrap="square" rtlCol="0">
            <a:spAutoFit/>
          </a:bodyPr>
          <a:lstStyle/>
          <a:p>
            <a:pPr algn="ctr"/>
            <a:r>
              <a:rPr lang="en-US" sz="1200" b="1" dirty="0">
                <a:latin typeface="Arial" panose="020B0604020202020204" pitchFamily="34" charset="0"/>
                <a:cs typeface="Arial" panose="020B0604020202020204" pitchFamily="34" charset="0"/>
              </a:rPr>
              <a:t>Intensification of labor &amp; on-farm resources</a:t>
            </a:r>
          </a:p>
        </p:txBody>
      </p:sp>
      <p:sp>
        <p:nvSpPr>
          <p:cNvPr id="61" name="TextBox 60">
            <a:extLst>
              <a:ext uri="{FF2B5EF4-FFF2-40B4-BE49-F238E27FC236}">
                <a16:creationId xmlns:a16="http://schemas.microsoft.com/office/drawing/2014/main" id="{D5029739-685E-448B-B81C-AA16C0297903}"/>
              </a:ext>
            </a:extLst>
          </p:cNvPr>
          <p:cNvSpPr txBox="1"/>
          <p:nvPr/>
        </p:nvSpPr>
        <p:spPr>
          <a:xfrm>
            <a:off x="2070433" y="5067489"/>
            <a:ext cx="1712309" cy="276999"/>
          </a:xfrm>
          <a:prstGeom prst="rect">
            <a:avLst/>
          </a:prstGeom>
          <a:noFill/>
        </p:spPr>
        <p:txBody>
          <a:bodyPr wrap="square" rtlCol="0">
            <a:spAutoFit/>
          </a:bodyPr>
          <a:lstStyle/>
          <a:p>
            <a:pPr algn="ctr"/>
            <a:r>
              <a:rPr lang="en-US" sz="1200" b="1" dirty="0">
                <a:solidFill>
                  <a:schemeClr val="accent1">
                    <a:lumMod val="50000"/>
                  </a:schemeClr>
                </a:solidFill>
                <a:latin typeface="Arial" panose="020B0604020202020204" pitchFamily="34" charset="0"/>
                <a:cs typeface="Arial" panose="020B0604020202020204" pitchFamily="34" charset="0"/>
              </a:rPr>
              <a:t>Crop diversification</a:t>
            </a:r>
          </a:p>
        </p:txBody>
      </p:sp>
      <p:sp>
        <p:nvSpPr>
          <p:cNvPr id="62" name="TextBox 61">
            <a:extLst>
              <a:ext uri="{FF2B5EF4-FFF2-40B4-BE49-F238E27FC236}">
                <a16:creationId xmlns:a16="http://schemas.microsoft.com/office/drawing/2014/main" id="{B790B2CB-144C-4985-912F-300C2B449A3D}"/>
              </a:ext>
            </a:extLst>
          </p:cNvPr>
          <p:cNvSpPr txBox="1"/>
          <p:nvPr/>
        </p:nvSpPr>
        <p:spPr>
          <a:xfrm>
            <a:off x="4023367" y="3328722"/>
            <a:ext cx="1556026" cy="461665"/>
          </a:xfrm>
          <a:prstGeom prst="rect">
            <a:avLst/>
          </a:prstGeom>
          <a:noFill/>
        </p:spPr>
        <p:txBody>
          <a:bodyPr wrap="square" rtlCol="0">
            <a:spAutoFit/>
          </a:bodyPr>
          <a:lstStyle/>
          <a:p>
            <a:pPr algn="ctr"/>
            <a:r>
              <a:rPr lang="en-US" sz="1200" b="1" dirty="0">
                <a:solidFill>
                  <a:schemeClr val="accent1">
                    <a:lumMod val="50000"/>
                  </a:schemeClr>
                </a:solidFill>
                <a:latin typeface="Arial" panose="020B0604020202020204" pitchFamily="34" charset="0"/>
                <a:cs typeface="Arial" panose="020B0604020202020204" pitchFamily="34" charset="0"/>
              </a:rPr>
              <a:t>Build household assets</a:t>
            </a:r>
          </a:p>
        </p:txBody>
      </p:sp>
      <p:grpSp>
        <p:nvGrpSpPr>
          <p:cNvPr id="63" name="Group 62">
            <a:extLst>
              <a:ext uri="{FF2B5EF4-FFF2-40B4-BE49-F238E27FC236}">
                <a16:creationId xmlns:a16="http://schemas.microsoft.com/office/drawing/2014/main" id="{000AAEB4-3816-4C2B-B124-9AA52F1F912F}"/>
              </a:ext>
            </a:extLst>
          </p:cNvPr>
          <p:cNvGrpSpPr/>
          <p:nvPr/>
        </p:nvGrpSpPr>
        <p:grpSpPr>
          <a:xfrm>
            <a:off x="3185217" y="3107979"/>
            <a:ext cx="901266" cy="856105"/>
            <a:chOff x="209550" y="4985942"/>
            <a:chExt cx="1600709" cy="373044"/>
          </a:xfrm>
        </p:grpSpPr>
        <p:cxnSp>
          <p:nvCxnSpPr>
            <p:cNvPr id="64" name="Straight Connector 63">
              <a:extLst>
                <a:ext uri="{FF2B5EF4-FFF2-40B4-BE49-F238E27FC236}">
                  <a16:creationId xmlns:a16="http://schemas.microsoft.com/office/drawing/2014/main" id="{275237D8-9974-44BA-AC4B-45E488A716F9}"/>
                </a:ext>
              </a:extLst>
            </p:cNvPr>
            <p:cNvCxnSpPr/>
            <p:nvPr/>
          </p:nvCxnSpPr>
          <p:spPr>
            <a:xfrm flipV="1">
              <a:off x="1804895" y="4985942"/>
              <a:ext cx="0" cy="37259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D42291A2-335A-40EC-9E13-4BD67BA68114}"/>
                </a:ext>
              </a:extLst>
            </p:cNvPr>
            <p:cNvCxnSpPr/>
            <p:nvPr/>
          </p:nvCxnSpPr>
          <p:spPr>
            <a:xfrm flipH="1">
              <a:off x="209550" y="5358986"/>
              <a:ext cx="160070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6" name="Group 65">
            <a:extLst>
              <a:ext uri="{FF2B5EF4-FFF2-40B4-BE49-F238E27FC236}">
                <a16:creationId xmlns:a16="http://schemas.microsoft.com/office/drawing/2014/main" id="{18167752-81D1-4EE7-AD0E-BE025B979CCD}"/>
              </a:ext>
            </a:extLst>
          </p:cNvPr>
          <p:cNvGrpSpPr/>
          <p:nvPr/>
        </p:nvGrpSpPr>
        <p:grpSpPr>
          <a:xfrm>
            <a:off x="2120935" y="3958699"/>
            <a:ext cx="1076175" cy="808742"/>
            <a:chOff x="209550" y="4985942"/>
            <a:chExt cx="1600709" cy="373044"/>
          </a:xfrm>
        </p:grpSpPr>
        <p:cxnSp>
          <p:nvCxnSpPr>
            <p:cNvPr id="67" name="Straight Connector 66">
              <a:extLst>
                <a:ext uri="{FF2B5EF4-FFF2-40B4-BE49-F238E27FC236}">
                  <a16:creationId xmlns:a16="http://schemas.microsoft.com/office/drawing/2014/main" id="{9E907BB7-E1C2-40FA-A802-81EA58186776}"/>
                </a:ext>
              </a:extLst>
            </p:cNvPr>
            <p:cNvCxnSpPr/>
            <p:nvPr/>
          </p:nvCxnSpPr>
          <p:spPr>
            <a:xfrm flipV="1">
              <a:off x="1804895" y="4985942"/>
              <a:ext cx="0" cy="37259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5894900D-BFF6-4D75-8DA9-5ABCF47AECC4}"/>
                </a:ext>
              </a:extLst>
            </p:cNvPr>
            <p:cNvCxnSpPr/>
            <p:nvPr/>
          </p:nvCxnSpPr>
          <p:spPr>
            <a:xfrm flipH="1">
              <a:off x="209550" y="5358986"/>
              <a:ext cx="160070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9" name="Group 68">
            <a:extLst>
              <a:ext uri="{FF2B5EF4-FFF2-40B4-BE49-F238E27FC236}">
                <a16:creationId xmlns:a16="http://schemas.microsoft.com/office/drawing/2014/main" id="{7228845A-9F78-4A79-AD39-DD12806B5FDF}"/>
              </a:ext>
            </a:extLst>
          </p:cNvPr>
          <p:cNvGrpSpPr/>
          <p:nvPr/>
        </p:nvGrpSpPr>
        <p:grpSpPr>
          <a:xfrm>
            <a:off x="1047585" y="4772992"/>
            <a:ext cx="1076960" cy="746064"/>
            <a:chOff x="209550" y="4985942"/>
            <a:chExt cx="1600709" cy="373044"/>
          </a:xfrm>
        </p:grpSpPr>
        <p:cxnSp>
          <p:nvCxnSpPr>
            <p:cNvPr id="70" name="Straight Connector 69">
              <a:extLst>
                <a:ext uri="{FF2B5EF4-FFF2-40B4-BE49-F238E27FC236}">
                  <a16:creationId xmlns:a16="http://schemas.microsoft.com/office/drawing/2014/main" id="{1ABEABFE-8633-4827-A0B1-A3373AD76BA7}"/>
                </a:ext>
              </a:extLst>
            </p:cNvPr>
            <p:cNvCxnSpPr/>
            <p:nvPr/>
          </p:nvCxnSpPr>
          <p:spPr>
            <a:xfrm flipV="1">
              <a:off x="1804895" y="4985942"/>
              <a:ext cx="0" cy="37259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00D7AF44-20CF-4302-BFE1-7530C9432841}"/>
                </a:ext>
              </a:extLst>
            </p:cNvPr>
            <p:cNvCxnSpPr/>
            <p:nvPr/>
          </p:nvCxnSpPr>
          <p:spPr>
            <a:xfrm flipH="1">
              <a:off x="209550" y="5358986"/>
              <a:ext cx="160070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72" name="Picture 4" descr="C:\Users\jglover\AppData\Local\Microsoft\Windows\Temporary Internet Files\Content.IE5\WGYXULLN\curved-arrow[1].png">
            <a:extLst>
              <a:ext uri="{FF2B5EF4-FFF2-40B4-BE49-F238E27FC236}">
                <a16:creationId xmlns:a16="http://schemas.microsoft.com/office/drawing/2014/main" id="{7B463408-AFC2-43F4-97EB-7C393681AB0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6233441">
            <a:off x="360752" y="3153639"/>
            <a:ext cx="2312100" cy="1462240"/>
          </a:xfrm>
          <a:prstGeom prst="rect">
            <a:avLst/>
          </a:prstGeom>
          <a:noFill/>
          <a:extLst>
            <a:ext uri="{909E8E84-426E-40DD-AFC4-6F175D3DCCD1}">
              <a14:hiddenFill xmlns:a14="http://schemas.microsoft.com/office/drawing/2010/main">
                <a:solidFill>
                  <a:srgbClr val="FFFFFF"/>
                </a:solidFill>
              </a14:hiddenFill>
            </a:ext>
          </a:extLst>
        </p:spPr>
      </p:pic>
      <p:sp>
        <p:nvSpPr>
          <p:cNvPr id="73" name="TextBox 72">
            <a:extLst>
              <a:ext uri="{FF2B5EF4-FFF2-40B4-BE49-F238E27FC236}">
                <a16:creationId xmlns:a16="http://schemas.microsoft.com/office/drawing/2014/main" id="{DD3D4AF6-4054-4D5B-BFA0-DF53B52CCEAD}"/>
              </a:ext>
            </a:extLst>
          </p:cNvPr>
          <p:cNvSpPr txBox="1"/>
          <p:nvPr/>
        </p:nvSpPr>
        <p:spPr>
          <a:xfrm>
            <a:off x="233389" y="4383669"/>
            <a:ext cx="1153829" cy="461665"/>
          </a:xfrm>
          <a:prstGeom prst="rect">
            <a:avLst/>
          </a:prstGeom>
          <a:noFill/>
        </p:spPr>
        <p:txBody>
          <a:bodyPr wrap="square" rtlCol="0">
            <a:spAutoFit/>
          </a:bodyPr>
          <a:lstStyle/>
          <a:p>
            <a:pPr algn="ctr"/>
            <a:r>
              <a:rPr lang="en-US" sz="1200" b="1" dirty="0">
                <a:solidFill>
                  <a:srgbClr val="FF0000"/>
                </a:solidFill>
                <a:latin typeface="Arial" panose="020B0604020202020204" pitchFamily="34" charset="0"/>
                <a:cs typeface="Arial" panose="020B0604020202020204" pitchFamily="34" charset="0"/>
              </a:rPr>
              <a:t>Livestock sold for cash </a:t>
            </a:r>
          </a:p>
        </p:txBody>
      </p:sp>
      <p:sp>
        <p:nvSpPr>
          <p:cNvPr id="74" name="TextBox 73">
            <a:extLst>
              <a:ext uri="{FF2B5EF4-FFF2-40B4-BE49-F238E27FC236}">
                <a16:creationId xmlns:a16="http://schemas.microsoft.com/office/drawing/2014/main" id="{15A91EF2-6D24-4841-B4E6-A24408B1A8BB}"/>
              </a:ext>
            </a:extLst>
          </p:cNvPr>
          <p:cNvSpPr txBox="1"/>
          <p:nvPr/>
        </p:nvSpPr>
        <p:spPr>
          <a:xfrm>
            <a:off x="2212181" y="2918710"/>
            <a:ext cx="1104799" cy="646331"/>
          </a:xfrm>
          <a:prstGeom prst="rect">
            <a:avLst/>
          </a:prstGeom>
          <a:noFill/>
        </p:spPr>
        <p:txBody>
          <a:bodyPr wrap="square" rtlCol="0">
            <a:spAutoFit/>
          </a:bodyPr>
          <a:lstStyle/>
          <a:p>
            <a:pPr algn="ctr"/>
            <a:r>
              <a:rPr lang="en-US" sz="1200" b="1" dirty="0">
                <a:solidFill>
                  <a:srgbClr val="FF0000"/>
                </a:solidFill>
                <a:latin typeface="Arial" panose="020B0604020202020204" pitchFamily="34" charset="0"/>
                <a:cs typeface="Arial" panose="020B0604020202020204" pitchFamily="34" charset="0"/>
              </a:rPr>
              <a:t>Livestock as business opportunity</a:t>
            </a:r>
          </a:p>
        </p:txBody>
      </p:sp>
      <p:sp>
        <p:nvSpPr>
          <p:cNvPr id="75" name="TextBox 74">
            <a:extLst>
              <a:ext uri="{FF2B5EF4-FFF2-40B4-BE49-F238E27FC236}">
                <a16:creationId xmlns:a16="http://schemas.microsoft.com/office/drawing/2014/main" id="{7EC3FA73-5B7F-49CE-BFFB-3471FBB0EBC5}"/>
              </a:ext>
            </a:extLst>
          </p:cNvPr>
          <p:cNvSpPr txBox="1"/>
          <p:nvPr/>
        </p:nvSpPr>
        <p:spPr>
          <a:xfrm>
            <a:off x="37280" y="6404212"/>
            <a:ext cx="5390699" cy="307777"/>
          </a:xfrm>
          <a:prstGeom prst="rect">
            <a:avLst/>
          </a:prstGeom>
          <a:noFill/>
        </p:spPr>
        <p:txBody>
          <a:bodyPr wrap="square" rtlCol="0">
            <a:spAutoFit/>
          </a:bodyPr>
          <a:lstStyle/>
          <a:p>
            <a:pPr algn="ctr"/>
            <a:r>
              <a:rPr lang="en-US" sz="1400" b="1" dirty="0"/>
              <a:t>Increased demand on labor, capital, land, markets, institutions… </a:t>
            </a:r>
          </a:p>
        </p:txBody>
      </p:sp>
      <p:sp>
        <p:nvSpPr>
          <p:cNvPr id="76" name="TextBox 75">
            <a:extLst>
              <a:ext uri="{FF2B5EF4-FFF2-40B4-BE49-F238E27FC236}">
                <a16:creationId xmlns:a16="http://schemas.microsoft.com/office/drawing/2014/main" id="{A4ED4821-C240-469E-8C3F-6B06B18C2FFF}"/>
              </a:ext>
            </a:extLst>
          </p:cNvPr>
          <p:cNvSpPr txBox="1"/>
          <p:nvPr/>
        </p:nvSpPr>
        <p:spPr>
          <a:xfrm rot="16200000">
            <a:off x="-1273179" y="4279207"/>
            <a:ext cx="2819614" cy="307777"/>
          </a:xfrm>
          <a:prstGeom prst="rect">
            <a:avLst/>
          </a:prstGeom>
          <a:noFill/>
        </p:spPr>
        <p:txBody>
          <a:bodyPr wrap="square" rtlCol="0">
            <a:spAutoFit/>
          </a:bodyPr>
          <a:lstStyle/>
          <a:p>
            <a:pPr algn="ctr"/>
            <a:r>
              <a:rPr lang="en-US" sz="1400" b="1" dirty="0"/>
              <a:t>Increased options and assets</a:t>
            </a:r>
          </a:p>
        </p:txBody>
      </p:sp>
      <p:cxnSp>
        <p:nvCxnSpPr>
          <p:cNvPr id="77" name="Straight Arrow Connector 76">
            <a:extLst>
              <a:ext uri="{FF2B5EF4-FFF2-40B4-BE49-F238E27FC236}">
                <a16:creationId xmlns:a16="http://schemas.microsoft.com/office/drawing/2014/main" id="{D67B3F85-0D17-4A49-8220-ABCAF8A5F4EC}"/>
              </a:ext>
            </a:extLst>
          </p:cNvPr>
          <p:cNvCxnSpPr/>
          <p:nvPr/>
        </p:nvCxnSpPr>
        <p:spPr>
          <a:xfrm flipV="1">
            <a:off x="308654" y="2706228"/>
            <a:ext cx="0" cy="3686217"/>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8" name="Straight Arrow Connector 77">
            <a:extLst>
              <a:ext uri="{FF2B5EF4-FFF2-40B4-BE49-F238E27FC236}">
                <a16:creationId xmlns:a16="http://schemas.microsoft.com/office/drawing/2014/main" id="{97914A4F-6D00-4CB2-BF16-9D5A0DD46B5B}"/>
              </a:ext>
            </a:extLst>
          </p:cNvPr>
          <p:cNvCxnSpPr/>
          <p:nvPr/>
        </p:nvCxnSpPr>
        <p:spPr>
          <a:xfrm flipV="1">
            <a:off x="319220" y="6376465"/>
            <a:ext cx="4818395" cy="74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9" name="TextBox 78">
            <a:extLst>
              <a:ext uri="{FF2B5EF4-FFF2-40B4-BE49-F238E27FC236}">
                <a16:creationId xmlns:a16="http://schemas.microsoft.com/office/drawing/2014/main" id="{6A09916B-A799-49C8-8D09-B3AD39105994}"/>
              </a:ext>
            </a:extLst>
          </p:cNvPr>
          <p:cNvSpPr txBox="1"/>
          <p:nvPr/>
        </p:nvSpPr>
        <p:spPr>
          <a:xfrm>
            <a:off x="995257" y="5793315"/>
            <a:ext cx="1563257" cy="461665"/>
          </a:xfrm>
          <a:prstGeom prst="rect">
            <a:avLst/>
          </a:prstGeom>
          <a:noFill/>
        </p:spPr>
        <p:txBody>
          <a:bodyPr wrap="square" rtlCol="0">
            <a:spAutoFit/>
          </a:bodyPr>
          <a:lstStyle/>
          <a:p>
            <a:pPr algn="ctr"/>
            <a:r>
              <a:rPr lang="en-US" sz="1200" b="1" dirty="0">
                <a:solidFill>
                  <a:schemeClr val="accent1">
                    <a:lumMod val="50000"/>
                  </a:schemeClr>
                </a:solidFill>
                <a:latin typeface="Arial" panose="020B0604020202020204" pitchFamily="34" charset="0"/>
                <a:cs typeface="Arial" panose="020B0604020202020204" pitchFamily="34" charset="0"/>
              </a:rPr>
              <a:t>Basic agronomic practices</a:t>
            </a:r>
          </a:p>
        </p:txBody>
      </p:sp>
      <p:sp>
        <p:nvSpPr>
          <p:cNvPr id="80" name="TextBox 79">
            <a:extLst>
              <a:ext uri="{FF2B5EF4-FFF2-40B4-BE49-F238E27FC236}">
                <a16:creationId xmlns:a16="http://schemas.microsoft.com/office/drawing/2014/main" id="{BB0312B6-5608-4A1B-B9BC-D7A0D7CBEAF9}"/>
              </a:ext>
            </a:extLst>
          </p:cNvPr>
          <p:cNvSpPr txBox="1"/>
          <p:nvPr/>
        </p:nvSpPr>
        <p:spPr>
          <a:xfrm>
            <a:off x="3264788" y="4140453"/>
            <a:ext cx="1644005" cy="461665"/>
          </a:xfrm>
          <a:prstGeom prst="rect">
            <a:avLst/>
          </a:prstGeom>
          <a:noFill/>
        </p:spPr>
        <p:txBody>
          <a:bodyPr wrap="square" rtlCol="0">
            <a:spAutoFit/>
          </a:bodyPr>
          <a:lstStyle/>
          <a:p>
            <a:pPr algn="ctr"/>
            <a:r>
              <a:rPr lang="en-US" sz="1200" b="1" dirty="0">
                <a:solidFill>
                  <a:schemeClr val="accent1">
                    <a:lumMod val="50000"/>
                  </a:schemeClr>
                </a:solidFill>
                <a:latin typeface="Arial" panose="020B0604020202020204" pitchFamily="34" charset="0"/>
                <a:cs typeface="Arial" panose="020B0604020202020204" pitchFamily="34" charset="0"/>
              </a:rPr>
              <a:t>Increase market orientation</a:t>
            </a:r>
          </a:p>
        </p:txBody>
      </p:sp>
      <p:sp>
        <p:nvSpPr>
          <p:cNvPr id="81" name="TextBox 80">
            <a:extLst>
              <a:ext uri="{FF2B5EF4-FFF2-40B4-BE49-F238E27FC236}">
                <a16:creationId xmlns:a16="http://schemas.microsoft.com/office/drawing/2014/main" id="{93EA72F4-EA84-4094-B714-B59171D58B45}"/>
              </a:ext>
            </a:extLst>
          </p:cNvPr>
          <p:cNvSpPr txBox="1"/>
          <p:nvPr/>
        </p:nvSpPr>
        <p:spPr>
          <a:xfrm>
            <a:off x="1986930" y="4167856"/>
            <a:ext cx="1299731" cy="646331"/>
          </a:xfrm>
          <a:prstGeom prst="rect">
            <a:avLst/>
          </a:prstGeom>
          <a:noFill/>
        </p:spPr>
        <p:txBody>
          <a:bodyPr wrap="square" rtlCol="0">
            <a:spAutoFit/>
          </a:bodyPr>
          <a:lstStyle/>
          <a:p>
            <a:pPr algn="ctr"/>
            <a:r>
              <a:rPr lang="en-US" sz="1200" b="1" dirty="0">
                <a:latin typeface="Arial" panose="020B0604020202020204" pitchFamily="34" charset="0"/>
                <a:cs typeface="Arial" panose="020B0604020202020204" pitchFamily="34" charset="0"/>
              </a:rPr>
              <a:t>Linkage crop-livestock</a:t>
            </a:r>
          </a:p>
          <a:p>
            <a:pPr algn="ctr"/>
            <a:endParaRPr lang="en-US" sz="1200" b="1" dirty="0">
              <a:latin typeface="Arial" panose="020B0604020202020204" pitchFamily="34" charset="0"/>
              <a:cs typeface="Arial" panose="020B0604020202020204" pitchFamily="34" charset="0"/>
            </a:endParaRPr>
          </a:p>
        </p:txBody>
      </p:sp>
      <p:sp>
        <p:nvSpPr>
          <p:cNvPr id="82" name="TextBox 81">
            <a:extLst>
              <a:ext uri="{FF2B5EF4-FFF2-40B4-BE49-F238E27FC236}">
                <a16:creationId xmlns:a16="http://schemas.microsoft.com/office/drawing/2014/main" id="{470C130E-04D1-4697-912D-6C796C0BF924}"/>
              </a:ext>
            </a:extLst>
          </p:cNvPr>
          <p:cNvSpPr txBox="1"/>
          <p:nvPr/>
        </p:nvSpPr>
        <p:spPr>
          <a:xfrm rot="20527709">
            <a:off x="2506562" y="3523551"/>
            <a:ext cx="1670514" cy="276999"/>
          </a:xfrm>
          <a:prstGeom prst="rect">
            <a:avLst/>
          </a:prstGeom>
          <a:noFill/>
        </p:spPr>
        <p:txBody>
          <a:bodyPr wrap="square" rtlCol="0">
            <a:spAutoFit/>
          </a:bodyPr>
          <a:lstStyle/>
          <a:p>
            <a:pPr algn="ctr"/>
            <a:r>
              <a:rPr lang="en-US" sz="1200" b="1" dirty="0">
                <a:latin typeface="Arial" panose="020B0604020202020204" pitchFamily="34" charset="0"/>
                <a:cs typeface="Arial" panose="020B0604020202020204" pitchFamily="34" charset="0"/>
              </a:rPr>
              <a:t>Commercialization</a:t>
            </a:r>
          </a:p>
        </p:txBody>
      </p:sp>
      <p:cxnSp>
        <p:nvCxnSpPr>
          <p:cNvPr id="83" name="Straight Connector 82">
            <a:extLst>
              <a:ext uri="{FF2B5EF4-FFF2-40B4-BE49-F238E27FC236}">
                <a16:creationId xmlns:a16="http://schemas.microsoft.com/office/drawing/2014/main" id="{93EBF001-92EB-4557-8194-8F29954C0E6D}"/>
              </a:ext>
            </a:extLst>
          </p:cNvPr>
          <p:cNvCxnSpPr>
            <a:cxnSpLocks/>
          </p:cNvCxnSpPr>
          <p:nvPr/>
        </p:nvCxnSpPr>
        <p:spPr>
          <a:xfrm flipV="1">
            <a:off x="1054348" y="5519947"/>
            <a:ext cx="740" cy="85725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87" name="TextBox 86">
            <a:extLst>
              <a:ext uri="{FF2B5EF4-FFF2-40B4-BE49-F238E27FC236}">
                <a16:creationId xmlns:a16="http://schemas.microsoft.com/office/drawing/2014/main" id="{82353025-7EA1-48E2-B056-2E414DB3AB93}"/>
              </a:ext>
            </a:extLst>
          </p:cNvPr>
          <p:cNvSpPr txBox="1"/>
          <p:nvPr/>
        </p:nvSpPr>
        <p:spPr>
          <a:xfrm>
            <a:off x="482492" y="1587585"/>
            <a:ext cx="6600500" cy="707886"/>
          </a:xfrm>
          <a:prstGeom prst="rect">
            <a:avLst/>
          </a:prstGeom>
          <a:noFill/>
        </p:spPr>
        <p:txBody>
          <a:bodyPr wrap="square" rtlCol="0">
            <a:spAutoFit/>
          </a:bodyPr>
          <a:lstStyle/>
          <a:p>
            <a:pPr algn="ctr"/>
            <a:r>
              <a:rPr lang="en-US" sz="2000" dirty="0"/>
              <a:t>Stepwise pattern from low yield and market integration to high yield, market integration, food security, and income </a:t>
            </a:r>
            <a:endParaRPr lang="en-US" dirty="0"/>
          </a:p>
        </p:txBody>
      </p:sp>
      <p:cxnSp>
        <p:nvCxnSpPr>
          <p:cNvPr id="88" name="Straight Connector 87">
            <a:extLst>
              <a:ext uri="{FF2B5EF4-FFF2-40B4-BE49-F238E27FC236}">
                <a16:creationId xmlns:a16="http://schemas.microsoft.com/office/drawing/2014/main" id="{B4F9C782-2DD2-415E-BC20-8310B8EB3DEF}"/>
              </a:ext>
            </a:extLst>
          </p:cNvPr>
          <p:cNvCxnSpPr>
            <a:cxnSpLocks/>
          </p:cNvCxnSpPr>
          <p:nvPr/>
        </p:nvCxnSpPr>
        <p:spPr>
          <a:xfrm flipH="1">
            <a:off x="5134090" y="3429000"/>
            <a:ext cx="1451032" cy="667054"/>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EDA8F40A-43E7-41F2-901E-7AF1D3D1C1C5}"/>
              </a:ext>
            </a:extLst>
          </p:cNvPr>
          <p:cNvCxnSpPr>
            <a:cxnSpLocks/>
          </p:cNvCxnSpPr>
          <p:nvPr/>
        </p:nvCxnSpPr>
        <p:spPr>
          <a:xfrm flipH="1" flipV="1">
            <a:off x="5338247" y="2818338"/>
            <a:ext cx="1256768" cy="510384"/>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3D413078-55D6-4B0D-9ABB-F966D6EE31E1}"/>
              </a:ext>
            </a:extLst>
          </p:cNvPr>
          <p:cNvSpPr txBox="1"/>
          <p:nvPr/>
        </p:nvSpPr>
        <p:spPr>
          <a:xfrm>
            <a:off x="5112786" y="1045576"/>
            <a:ext cx="3886200" cy="461665"/>
          </a:xfrm>
          <a:prstGeom prst="rect">
            <a:avLst/>
          </a:prstGeom>
          <a:noFill/>
        </p:spPr>
        <p:txBody>
          <a:bodyPr wrap="square" rtlCol="0">
            <a:spAutoFit/>
          </a:bodyPr>
          <a:lstStyle/>
          <a:p>
            <a:r>
              <a:rPr lang="en-US" sz="2400" b="1" dirty="0"/>
              <a:t>1. Characterization</a:t>
            </a:r>
            <a:endParaRPr lang="en-US" sz="2400" b="1" dirty="0">
              <a:solidFill>
                <a:schemeClr val="bg1"/>
              </a:solidFill>
            </a:endParaRPr>
          </a:p>
        </p:txBody>
      </p:sp>
    </p:spTree>
    <p:extLst>
      <p:ext uri="{BB962C8B-B14F-4D97-AF65-F5344CB8AC3E}">
        <p14:creationId xmlns:p14="http://schemas.microsoft.com/office/powerpoint/2010/main" val="3304415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80"/>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82"/>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62"/>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42"/>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88"/>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89"/>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73"/>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72"/>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74"/>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8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60" grpId="0"/>
      <p:bldP spid="61" grpId="0"/>
      <p:bldP spid="62" grpId="0"/>
      <p:bldP spid="73" grpId="0"/>
      <p:bldP spid="74" grpId="0"/>
      <p:bldP spid="79" grpId="0"/>
      <p:bldP spid="80" grpId="0"/>
      <p:bldP spid="81" grpId="0"/>
      <p:bldP spid="82" grpId="0"/>
      <p:bldP spid="4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67370162-4A8E-4FDA-9B7A-037C082DD078}"/>
              </a:ext>
            </a:extLst>
          </p:cNvPr>
          <p:cNvSpPr txBox="1"/>
          <p:nvPr/>
        </p:nvSpPr>
        <p:spPr>
          <a:xfrm>
            <a:off x="571500" y="1615879"/>
            <a:ext cx="11620500" cy="5078313"/>
          </a:xfrm>
          <a:prstGeom prst="rect">
            <a:avLst/>
          </a:prstGeom>
          <a:noFill/>
        </p:spPr>
        <p:txBody>
          <a:bodyPr wrap="square" rtlCol="0">
            <a:spAutoFit/>
          </a:bodyPr>
          <a:lstStyle/>
          <a:p>
            <a:pPr marL="342900" indent="-342900">
              <a:spcBef>
                <a:spcPts val="1200"/>
              </a:spcBef>
              <a:buFont typeface="Wingdings" panose="05000000000000000000" pitchFamily="2" charset="2"/>
              <a:buChar char="§"/>
            </a:pPr>
            <a:r>
              <a:rPr lang="en-US" sz="2400" kern="1400" spc="-50" dirty="0">
                <a:cs typeface="Times New Roman" panose="02020603050405020304" pitchFamily="18" charset="0"/>
              </a:rPr>
              <a:t>Livelihoods based on the contribution of different activities to total household income</a:t>
            </a:r>
          </a:p>
          <a:p>
            <a:pPr marL="800100" lvl="1" indent="-342900">
              <a:spcBef>
                <a:spcPts val="1200"/>
              </a:spcBef>
              <a:buFont typeface="Courier New" panose="02070309020205020404" pitchFamily="49" charset="0"/>
              <a:buChar char="o"/>
            </a:pPr>
            <a:r>
              <a:rPr lang="en-US" sz="2200" kern="1400" spc="-50" dirty="0">
                <a:cs typeface="Times New Roman" panose="02020603050405020304" pitchFamily="18" charset="0"/>
              </a:rPr>
              <a:t>Diversifiers; </a:t>
            </a:r>
            <a:r>
              <a:rPr lang="en-US" sz="2200" kern="1400" spc="-50" dirty="0" err="1">
                <a:cs typeface="Times New Roman" panose="02020603050405020304" pitchFamily="18" charset="0"/>
              </a:rPr>
              <a:t>agr</a:t>
            </a:r>
            <a:r>
              <a:rPr lang="en-US" sz="2200" kern="1400" spc="-50" dirty="0">
                <a:cs typeface="Times New Roman" panose="02020603050405020304" pitchFamily="18" charset="0"/>
              </a:rPr>
              <a:t>. specializers; specializers in wage employment; specializers in self-employment </a:t>
            </a:r>
          </a:p>
          <a:p>
            <a:pPr marL="342900" indent="-342900">
              <a:spcBef>
                <a:spcPts val="1200"/>
              </a:spcBef>
              <a:buFont typeface="Wingdings" panose="05000000000000000000" pitchFamily="2" charset="2"/>
              <a:buChar char="§"/>
            </a:pPr>
            <a:r>
              <a:rPr lang="en-US" sz="2400" kern="1400" spc="-50" dirty="0">
                <a:ea typeface="Times New Roman" panose="02020603050405020304" pitchFamily="18" charset="0"/>
                <a:cs typeface="Times New Roman" panose="02020603050405020304" pitchFamily="18" charset="0"/>
              </a:rPr>
              <a:t>Extent of integration into agricultural input and output markets for diversifiers and </a:t>
            </a:r>
            <a:r>
              <a:rPr lang="en-US" sz="2400" kern="1400" spc="-50" dirty="0" err="1">
                <a:ea typeface="Times New Roman" panose="02020603050405020304" pitchFamily="18" charset="0"/>
                <a:cs typeface="Times New Roman" panose="02020603050405020304" pitchFamily="18" charset="0"/>
              </a:rPr>
              <a:t>agr</a:t>
            </a:r>
            <a:r>
              <a:rPr lang="en-US" sz="2400" kern="1400" spc="-50" dirty="0">
                <a:ea typeface="Times New Roman" panose="02020603050405020304" pitchFamily="18" charset="0"/>
                <a:cs typeface="Times New Roman" panose="02020603050405020304" pitchFamily="18" charset="0"/>
              </a:rPr>
              <a:t>. specializers.</a:t>
            </a:r>
          </a:p>
          <a:p>
            <a:pPr marL="800100" lvl="1" indent="-342900">
              <a:spcBef>
                <a:spcPts val="600"/>
              </a:spcBef>
              <a:buFont typeface="Courier New" panose="02070309020205020404" pitchFamily="49" charset="0"/>
              <a:buChar char="o"/>
            </a:pPr>
            <a:r>
              <a:rPr lang="en-US" sz="2200" kern="1400" spc="-50" dirty="0">
                <a:cs typeface="Times New Roman" panose="02020603050405020304" pitchFamily="18" charset="0"/>
              </a:rPr>
              <a:t>Tercile of index for input market integration (low, medium, high)</a:t>
            </a:r>
          </a:p>
          <a:p>
            <a:pPr marL="800100" lvl="1" indent="-342900">
              <a:spcBef>
                <a:spcPts val="600"/>
              </a:spcBef>
              <a:buFont typeface="Courier New" panose="02070309020205020404" pitchFamily="49" charset="0"/>
              <a:buChar char="o"/>
            </a:pPr>
            <a:r>
              <a:rPr lang="en-US" sz="2200" kern="1400" spc="-50" dirty="0">
                <a:cs typeface="Times New Roman" panose="02020603050405020304" pitchFamily="18" charset="0"/>
              </a:rPr>
              <a:t>Tercile of </a:t>
            </a:r>
            <a:r>
              <a:rPr lang="en-US" sz="2200" kern="1400" spc="-50" dirty="0" err="1">
                <a:cs typeface="Times New Roman" panose="02020603050405020304" pitchFamily="18" charset="0"/>
              </a:rPr>
              <a:t>agr</a:t>
            </a:r>
            <a:r>
              <a:rPr lang="en-US" sz="2200" kern="1400" spc="-50" dirty="0">
                <a:cs typeface="Times New Roman" panose="02020603050405020304" pitchFamily="18" charset="0"/>
              </a:rPr>
              <a:t>. production that was sold (low, medium, high)</a:t>
            </a:r>
          </a:p>
          <a:p>
            <a:pPr marL="342900" indent="-342900">
              <a:spcBef>
                <a:spcPts val="1200"/>
              </a:spcBef>
              <a:buFont typeface="Wingdings" panose="05000000000000000000" pitchFamily="2" charset="2"/>
              <a:buChar char="§"/>
            </a:pPr>
            <a:r>
              <a:rPr lang="en-US" sz="2400" kern="1400" spc="-50" dirty="0">
                <a:ea typeface="Times New Roman" panose="02020603050405020304" pitchFamily="18" charset="0"/>
                <a:cs typeface="Times New Roman" panose="02020603050405020304" pitchFamily="18" charset="0"/>
              </a:rPr>
              <a:t>Linkages between market integration and various agronomic and economic outcomes </a:t>
            </a:r>
          </a:p>
          <a:p>
            <a:pPr marL="342900" indent="-342900">
              <a:spcBef>
                <a:spcPts val="1200"/>
              </a:spcBef>
              <a:buFont typeface="Wingdings" panose="05000000000000000000" pitchFamily="2" charset="2"/>
              <a:buChar char="§"/>
            </a:pPr>
            <a:r>
              <a:rPr lang="en-US" sz="2400" kern="1400" spc="-50" dirty="0">
                <a:cs typeface="Times New Roman" panose="02020603050405020304" pitchFamily="18" charset="0"/>
              </a:rPr>
              <a:t>Typology based on food security and poverty</a:t>
            </a:r>
          </a:p>
          <a:p>
            <a:pPr marL="800100" lvl="1" indent="-342900">
              <a:spcBef>
                <a:spcPts val="600"/>
              </a:spcBef>
              <a:buFont typeface="Courier New" panose="02070309020205020404" pitchFamily="49" charset="0"/>
              <a:buChar char="o"/>
            </a:pPr>
            <a:r>
              <a:rPr lang="en-US" sz="2200" kern="1400" spc="-50" dirty="0">
                <a:cs typeface="Times New Roman" panose="02020603050405020304" pitchFamily="18" charset="0"/>
              </a:rPr>
              <a:t>“</a:t>
            </a:r>
            <a:r>
              <a:rPr lang="en-US" sz="2200" i="1" kern="1400" spc="-50" dirty="0">
                <a:cs typeface="Times New Roman" panose="02020603050405020304" pitchFamily="18" charset="0"/>
              </a:rPr>
              <a:t>Successful</a:t>
            </a:r>
            <a:r>
              <a:rPr lang="en-US" sz="2200" kern="1400" spc="-50" dirty="0">
                <a:cs typeface="Times New Roman" panose="02020603050405020304" pitchFamily="18" charset="0"/>
              </a:rPr>
              <a:t>”: </a:t>
            </a:r>
            <a:r>
              <a:rPr lang="en-US" sz="2200" dirty="0">
                <a:cs typeface="Times New Roman" panose="02020603050405020304" pitchFamily="18" charset="0"/>
              </a:rPr>
              <a:t>food secure </a:t>
            </a:r>
            <a:r>
              <a:rPr lang="en-US" sz="2200" i="1" dirty="0">
                <a:cs typeface="Times New Roman" panose="02020603050405020304" pitchFamily="18" charset="0"/>
              </a:rPr>
              <a:t>and</a:t>
            </a:r>
            <a:r>
              <a:rPr lang="en-US" sz="2200" b="1" dirty="0">
                <a:cs typeface="Times New Roman" panose="02020603050405020304" pitchFamily="18" charset="0"/>
              </a:rPr>
              <a:t> </a:t>
            </a:r>
            <a:r>
              <a:rPr lang="en-US" sz="2200" dirty="0">
                <a:cs typeface="Times New Roman" panose="02020603050405020304" pitchFamily="18" charset="0"/>
              </a:rPr>
              <a:t>non-poor (&gt;=$1.9)</a:t>
            </a:r>
          </a:p>
          <a:p>
            <a:pPr marL="800100" lvl="1" indent="-342900">
              <a:spcBef>
                <a:spcPts val="600"/>
              </a:spcBef>
              <a:buFont typeface="Courier New" panose="02070309020205020404" pitchFamily="49" charset="0"/>
              <a:buChar char="o"/>
            </a:pPr>
            <a:r>
              <a:rPr lang="en-US" sz="2200" dirty="0">
                <a:cs typeface="Times New Roman" panose="02020603050405020304" pitchFamily="18" charset="0"/>
              </a:rPr>
              <a:t>“</a:t>
            </a:r>
            <a:r>
              <a:rPr lang="en-US" sz="2200" i="1" dirty="0">
                <a:cs typeface="Times New Roman" panose="02020603050405020304" pitchFamily="18" charset="0"/>
              </a:rPr>
              <a:t>Struggling</a:t>
            </a:r>
            <a:r>
              <a:rPr lang="en-US" sz="2200" dirty="0">
                <a:cs typeface="Times New Roman" panose="02020603050405020304" pitchFamily="18" charset="0"/>
              </a:rPr>
              <a:t>”: food insecure </a:t>
            </a:r>
            <a:r>
              <a:rPr lang="en-US" sz="2200" i="1" dirty="0">
                <a:cs typeface="Times New Roman" panose="02020603050405020304" pitchFamily="18" charset="0"/>
              </a:rPr>
              <a:t>and/or </a:t>
            </a:r>
            <a:r>
              <a:rPr lang="en-US" sz="2200" dirty="0">
                <a:cs typeface="Times New Roman" panose="02020603050405020304" pitchFamily="18" charset="0"/>
              </a:rPr>
              <a:t>poor (&lt;$1.9)</a:t>
            </a:r>
          </a:p>
          <a:p>
            <a:pPr marL="342900" lvl="1" indent="-342900">
              <a:spcBef>
                <a:spcPts val="1200"/>
              </a:spcBef>
              <a:buFont typeface="Wingdings" panose="05000000000000000000" pitchFamily="2" charset="2"/>
              <a:buChar char="§"/>
            </a:pPr>
            <a:r>
              <a:rPr lang="en-US" sz="2400" kern="1400" spc="-50" dirty="0">
                <a:cs typeface="Times New Roman" panose="02020603050405020304" pitchFamily="18" charset="0"/>
              </a:rPr>
              <a:t>MAR</a:t>
            </a:r>
            <a:r>
              <a:rPr lang="en-US" sz="2400" b="1" kern="1400" spc="-50" dirty="0">
                <a:solidFill>
                  <a:srgbClr val="FF0000"/>
                </a:solidFill>
                <a:cs typeface="Times New Roman" panose="02020603050405020304" pitchFamily="18" charset="0"/>
              </a:rPr>
              <a:t>F</a:t>
            </a:r>
            <a:r>
              <a:rPr lang="en-US" sz="2400" kern="1400" spc="-50" dirty="0">
                <a:cs typeface="Times New Roman" panose="02020603050405020304" pitchFamily="18" charset="0"/>
              </a:rPr>
              <a:t>ES (2019) and TAR</a:t>
            </a:r>
            <a:r>
              <a:rPr lang="en-US" sz="2400" b="1" kern="1400" spc="-50" dirty="0">
                <a:solidFill>
                  <a:srgbClr val="FF0000"/>
                </a:solidFill>
                <a:cs typeface="Times New Roman" panose="02020603050405020304" pitchFamily="18" charset="0"/>
              </a:rPr>
              <a:t>B</a:t>
            </a:r>
            <a:r>
              <a:rPr lang="en-US" sz="2400" kern="1400" spc="-50" dirty="0">
                <a:cs typeface="Times New Roman" panose="02020603050405020304" pitchFamily="18" charset="0"/>
              </a:rPr>
              <a:t>ES (2014) data</a:t>
            </a:r>
          </a:p>
        </p:txBody>
      </p:sp>
      <p:sp>
        <p:nvSpPr>
          <p:cNvPr id="4" name="TextBox 3">
            <a:extLst>
              <a:ext uri="{FF2B5EF4-FFF2-40B4-BE49-F238E27FC236}">
                <a16:creationId xmlns:a16="http://schemas.microsoft.com/office/drawing/2014/main" id="{776ED831-1D51-41D0-B99C-9EB65D59B3DF}"/>
              </a:ext>
            </a:extLst>
          </p:cNvPr>
          <p:cNvSpPr txBox="1"/>
          <p:nvPr/>
        </p:nvSpPr>
        <p:spPr>
          <a:xfrm>
            <a:off x="4152900" y="1154214"/>
            <a:ext cx="3886200" cy="461665"/>
          </a:xfrm>
          <a:prstGeom prst="rect">
            <a:avLst/>
          </a:prstGeom>
          <a:noFill/>
        </p:spPr>
        <p:txBody>
          <a:bodyPr wrap="square" rtlCol="0">
            <a:spAutoFit/>
          </a:bodyPr>
          <a:lstStyle/>
          <a:p>
            <a:pPr algn="ctr"/>
            <a:r>
              <a:rPr lang="en-US" sz="2400" b="1" dirty="0"/>
              <a:t>1. Characterization  </a:t>
            </a:r>
            <a:r>
              <a:rPr lang="en-US" sz="2400" i="1" dirty="0"/>
              <a:t>/cont’d</a:t>
            </a:r>
          </a:p>
        </p:txBody>
      </p:sp>
    </p:spTree>
    <p:extLst>
      <p:ext uri="{BB962C8B-B14F-4D97-AF65-F5344CB8AC3E}">
        <p14:creationId xmlns:p14="http://schemas.microsoft.com/office/powerpoint/2010/main" val="14682345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76ED831-1D51-41D0-B99C-9EB65D59B3DF}"/>
              </a:ext>
            </a:extLst>
          </p:cNvPr>
          <p:cNvSpPr txBox="1"/>
          <p:nvPr/>
        </p:nvSpPr>
        <p:spPr>
          <a:xfrm>
            <a:off x="1981200" y="1011806"/>
            <a:ext cx="8839200" cy="461665"/>
          </a:xfrm>
          <a:prstGeom prst="rect">
            <a:avLst/>
          </a:prstGeom>
          <a:noFill/>
        </p:spPr>
        <p:txBody>
          <a:bodyPr wrap="square" rtlCol="0">
            <a:spAutoFit/>
          </a:bodyPr>
          <a:lstStyle/>
          <a:p>
            <a:pPr algn="ctr"/>
            <a:r>
              <a:rPr lang="en-US" sz="2400" b="1" dirty="0"/>
              <a:t>1. Livelihoods, poverty, and food security</a:t>
            </a:r>
          </a:p>
        </p:txBody>
      </p:sp>
      <p:sp>
        <p:nvSpPr>
          <p:cNvPr id="14" name="TextBox 13">
            <a:extLst>
              <a:ext uri="{FF2B5EF4-FFF2-40B4-BE49-F238E27FC236}">
                <a16:creationId xmlns:a16="http://schemas.microsoft.com/office/drawing/2014/main" id="{BDE8E349-A7D7-4D35-9539-9550041DBFA6}"/>
              </a:ext>
            </a:extLst>
          </p:cNvPr>
          <p:cNvSpPr txBox="1"/>
          <p:nvPr/>
        </p:nvSpPr>
        <p:spPr>
          <a:xfrm>
            <a:off x="133350" y="5506889"/>
            <a:ext cx="11925300" cy="1323439"/>
          </a:xfrm>
          <a:prstGeom prst="rect">
            <a:avLst/>
          </a:prstGeom>
          <a:noFill/>
        </p:spPr>
        <p:txBody>
          <a:bodyPr wrap="square" rtlCol="0">
            <a:spAutoFit/>
          </a:bodyPr>
          <a:lstStyle/>
          <a:p>
            <a:pPr marL="285750" indent="-285750">
              <a:buFont typeface="Arial" panose="020B0604020202020204" pitchFamily="34" charset="0"/>
              <a:buChar char="•"/>
            </a:pPr>
            <a:r>
              <a:rPr lang="en-US" sz="2000" dirty="0"/>
              <a:t>Cross-country difference in the incidence of food security and likelihood of being non-poor by livelihoods </a:t>
            </a:r>
          </a:p>
          <a:p>
            <a:pPr marL="285750" indent="-285750">
              <a:buFont typeface="Arial" panose="020B0604020202020204" pitchFamily="34" charset="0"/>
              <a:buChar char="•"/>
            </a:pPr>
            <a:r>
              <a:rPr lang="en-US" sz="2000" dirty="0" err="1"/>
              <a:t>Agr</a:t>
            </a:r>
            <a:r>
              <a:rPr lang="en-US" sz="2000" dirty="0"/>
              <a:t>. specialization the most common in both countries (as expected)</a:t>
            </a:r>
          </a:p>
          <a:p>
            <a:pPr marL="285750" indent="-285750">
              <a:buFont typeface="Arial" panose="020B0604020202020204" pitchFamily="34" charset="0"/>
              <a:buChar char="•"/>
            </a:pPr>
            <a:r>
              <a:rPr lang="en-US" sz="2000" dirty="0"/>
              <a:t>Highest share of food secure (FS) and non-poor (NP) among </a:t>
            </a:r>
            <a:r>
              <a:rPr lang="en-US" sz="2000" dirty="0" err="1"/>
              <a:t>agr</a:t>
            </a:r>
            <a:r>
              <a:rPr lang="en-US" sz="2000" dirty="0"/>
              <a:t>. specializers and self-employed in MWI</a:t>
            </a:r>
          </a:p>
          <a:p>
            <a:pPr marL="285750" indent="-285750">
              <a:buFont typeface="Arial" panose="020B0604020202020204" pitchFamily="34" charset="0"/>
              <a:buChar char="•"/>
            </a:pPr>
            <a:r>
              <a:rPr lang="en-US" sz="2000" dirty="0"/>
              <a:t>Highest FS and NP among self-employed and wage employment specializers in TZA</a:t>
            </a:r>
          </a:p>
        </p:txBody>
      </p:sp>
      <p:pic>
        <p:nvPicPr>
          <p:cNvPr id="3" name="Picture 2" descr="Chart, bar chart&#10;&#10;Description automatically generated">
            <a:extLst>
              <a:ext uri="{FF2B5EF4-FFF2-40B4-BE49-F238E27FC236}">
                <a16:creationId xmlns:a16="http://schemas.microsoft.com/office/drawing/2014/main" id="{6922E368-2691-4845-9252-FC8D18032CC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411916"/>
            <a:ext cx="5492160" cy="3989291"/>
          </a:xfrm>
          <a:prstGeom prst="rect">
            <a:avLst/>
          </a:prstGeom>
        </p:spPr>
      </p:pic>
      <p:pic>
        <p:nvPicPr>
          <p:cNvPr id="6" name="Picture 5" descr="Chart, bar chart&#10;&#10;Description automatically generated">
            <a:extLst>
              <a:ext uri="{FF2B5EF4-FFF2-40B4-BE49-F238E27FC236}">
                <a16:creationId xmlns:a16="http://schemas.microsoft.com/office/drawing/2014/main" id="{2284D1ED-0EF3-4938-B72D-D32FD384B32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58614" y="1411917"/>
            <a:ext cx="5492158" cy="3989290"/>
          </a:xfrm>
          <a:prstGeom prst="rect">
            <a:avLst/>
          </a:prstGeom>
        </p:spPr>
      </p:pic>
    </p:spTree>
    <p:extLst>
      <p:ext uri="{BB962C8B-B14F-4D97-AF65-F5344CB8AC3E}">
        <p14:creationId xmlns:p14="http://schemas.microsoft.com/office/powerpoint/2010/main" val="26713899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76ED831-1D51-41D0-B99C-9EB65D59B3DF}"/>
              </a:ext>
            </a:extLst>
          </p:cNvPr>
          <p:cNvSpPr txBox="1"/>
          <p:nvPr/>
        </p:nvSpPr>
        <p:spPr>
          <a:xfrm>
            <a:off x="2286000" y="1143000"/>
            <a:ext cx="8839200" cy="400110"/>
          </a:xfrm>
          <a:prstGeom prst="rect">
            <a:avLst/>
          </a:prstGeom>
          <a:noFill/>
        </p:spPr>
        <p:txBody>
          <a:bodyPr wrap="square" rtlCol="0">
            <a:spAutoFit/>
          </a:bodyPr>
          <a:lstStyle/>
          <a:p>
            <a:pPr algn="ctr"/>
            <a:r>
              <a:rPr lang="en-US" sz="2000" b="1" dirty="0"/>
              <a:t>1. Economic indicators by INPUT market integration</a:t>
            </a:r>
          </a:p>
        </p:txBody>
      </p:sp>
      <p:sp>
        <p:nvSpPr>
          <p:cNvPr id="11" name="Explosion: 8 Points 10">
            <a:extLst>
              <a:ext uri="{FF2B5EF4-FFF2-40B4-BE49-F238E27FC236}">
                <a16:creationId xmlns:a16="http://schemas.microsoft.com/office/drawing/2014/main" id="{F168AD9B-13A8-4E99-88F3-6500DB3ED95A}"/>
              </a:ext>
            </a:extLst>
          </p:cNvPr>
          <p:cNvSpPr/>
          <p:nvPr/>
        </p:nvSpPr>
        <p:spPr>
          <a:xfrm>
            <a:off x="6477000" y="885956"/>
            <a:ext cx="1143000" cy="914198"/>
          </a:xfrm>
          <a:prstGeom prst="irregularSeal1">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Chart, radar chart&#10;&#10;Description automatically generated">
            <a:extLst>
              <a:ext uri="{FF2B5EF4-FFF2-40B4-BE49-F238E27FC236}">
                <a16:creationId xmlns:a16="http://schemas.microsoft.com/office/drawing/2014/main" id="{3C6B62BF-4B84-466E-92AB-3A30CC52D6A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23672" y="1620933"/>
            <a:ext cx="5611723" cy="4076137"/>
          </a:xfrm>
          <a:prstGeom prst="rect">
            <a:avLst/>
          </a:prstGeom>
        </p:spPr>
      </p:pic>
      <p:sp>
        <p:nvSpPr>
          <p:cNvPr id="14" name="TextBox 13">
            <a:extLst>
              <a:ext uri="{FF2B5EF4-FFF2-40B4-BE49-F238E27FC236}">
                <a16:creationId xmlns:a16="http://schemas.microsoft.com/office/drawing/2014/main" id="{BDE8E349-A7D7-4D35-9539-9550041DBFA6}"/>
              </a:ext>
            </a:extLst>
          </p:cNvPr>
          <p:cNvSpPr txBox="1"/>
          <p:nvPr/>
        </p:nvSpPr>
        <p:spPr>
          <a:xfrm>
            <a:off x="266700" y="5638800"/>
            <a:ext cx="11658600" cy="1015663"/>
          </a:xfrm>
          <a:prstGeom prst="rect">
            <a:avLst/>
          </a:prstGeom>
          <a:noFill/>
        </p:spPr>
        <p:txBody>
          <a:bodyPr wrap="square" rtlCol="0">
            <a:spAutoFit/>
          </a:bodyPr>
          <a:lstStyle/>
          <a:p>
            <a:pPr marL="285750" indent="-285750">
              <a:buFont typeface="Arial" panose="020B0604020202020204" pitchFamily="34" charset="0"/>
              <a:buChar char="•"/>
            </a:pPr>
            <a:r>
              <a:rPr lang="en-US" sz="2000" dirty="0"/>
              <a:t>Farms with highest input market integration (green) -&gt; more productive, highest net on-farm income, most diversified production, most diversified diet, more likely to be food secure (both self-reported and based on caloric requirements), more likely to be non-poor </a:t>
            </a:r>
          </a:p>
        </p:txBody>
      </p:sp>
      <p:pic>
        <p:nvPicPr>
          <p:cNvPr id="18" name="Picture 17" descr="Chart, radar chart&#10;&#10;Description automatically generated">
            <a:extLst>
              <a:ext uri="{FF2B5EF4-FFF2-40B4-BE49-F238E27FC236}">
                <a16:creationId xmlns:a16="http://schemas.microsoft.com/office/drawing/2014/main" id="{84B9B721-846A-442C-ABF0-5279D6CF247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929" y="1450478"/>
            <a:ext cx="5871077" cy="4264522"/>
          </a:xfrm>
          <a:prstGeom prst="rect">
            <a:avLst/>
          </a:prstGeom>
        </p:spPr>
      </p:pic>
    </p:spTree>
    <p:extLst>
      <p:ext uri="{BB962C8B-B14F-4D97-AF65-F5344CB8AC3E}">
        <p14:creationId xmlns:p14="http://schemas.microsoft.com/office/powerpoint/2010/main" val="807040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76ED831-1D51-41D0-B99C-9EB65D59B3DF}"/>
              </a:ext>
            </a:extLst>
          </p:cNvPr>
          <p:cNvSpPr txBox="1"/>
          <p:nvPr/>
        </p:nvSpPr>
        <p:spPr>
          <a:xfrm>
            <a:off x="2286000" y="1143000"/>
            <a:ext cx="8839200" cy="400110"/>
          </a:xfrm>
          <a:prstGeom prst="rect">
            <a:avLst/>
          </a:prstGeom>
          <a:noFill/>
        </p:spPr>
        <p:txBody>
          <a:bodyPr wrap="square" rtlCol="0">
            <a:spAutoFit/>
          </a:bodyPr>
          <a:lstStyle/>
          <a:p>
            <a:pPr algn="ctr"/>
            <a:r>
              <a:rPr lang="en-US" sz="2000" b="1" dirty="0"/>
              <a:t>1. Economic indicators by OUTPUT market integration</a:t>
            </a:r>
          </a:p>
        </p:txBody>
      </p:sp>
      <p:sp>
        <p:nvSpPr>
          <p:cNvPr id="8" name="Explosion: 8 Points 7">
            <a:extLst>
              <a:ext uri="{FF2B5EF4-FFF2-40B4-BE49-F238E27FC236}">
                <a16:creationId xmlns:a16="http://schemas.microsoft.com/office/drawing/2014/main" id="{26C040BE-90E0-4156-8913-2E3393287C7A}"/>
              </a:ext>
            </a:extLst>
          </p:cNvPr>
          <p:cNvSpPr/>
          <p:nvPr/>
        </p:nvSpPr>
        <p:spPr>
          <a:xfrm>
            <a:off x="6400800" y="838200"/>
            <a:ext cx="1219200" cy="990600"/>
          </a:xfrm>
          <a:prstGeom prst="irregularSeal1">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Chart, radar chart&#10;&#10;Description automatically generated">
            <a:extLst>
              <a:ext uri="{FF2B5EF4-FFF2-40B4-BE49-F238E27FC236}">
                <a16:creationId xmlns:a16="http://schemas.microsoft.com/office/drawing/2014/main" id="{DB3354B3-F264-4CE6-B4F1-E58E9D88DC4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3929" y="1676400"/>
            <a:ext cx="5829337" cy="4234203"/>
          </a:xfrm>
          <a:prstGeom prst="rect">
            <a:avLst/>
          </a:prstGeom>
        </p:spPr>
      </p:pic>
      <p:pic>
        <p:nvPicPr>
          <p:cNvPr id="12" name="Picture 11" descr="Chart, radar chart&#10;&#10;Description automatically generated">
            <a:extLst>
              <a:ext uri="{FF2B5EF4-FFF2-40B4-BE49-F238E27FC236}">
                <a16:creationId xmlns:a16="http://schemas.microsoft.com/office/drawing/2014/main" id="{A8E39EF7-8951-4901-8B29-34379A8FCBD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8734" y="1538628"/>
            <a:ext cx="6045320" cy="4391085"/>
          </a:xfrm>
          <a:prstGeom prst="rect">
            <a:avLst/>
          </a:prstGeom>
        </p:spPr>
      </p:pic>
      <p:sp>
        <p:nvSpPr>
          <p:cNvPr id="13" name="TextBox 12">
            <a:extLst>
              <a:ext uri="{FF2B5EF4-FFF2-40B4-BE49-F238E27FC236}">
                <a16:creationId xmlns:a16="http://schemas.microsoft.com/office/drawing/2014/main" id="{999D9660-40A5-4F09-92EE-B3CB6ED38D24}"/>
              </a:ext>
            </a:extLst>
          </p:cNvPr>
          <p:cNvSpPr txBox="1"/>
          <p:nvPr/>
        </p:nvSpPr>
        <p:spPr>
          <a:xfrm>
            <a:off x="347031" y="5929713"/>
            <a:ext cx="11811000" cy="707886"/>
          </a:xfrm>
          <a:prstGeom prst="rect">
            <a:avLst/>
          </a:prstGeom>
          <a:noFill/>
        </p:spPr>
        <p:txBody>
          <a:bodyPr wrap="square" rtlCol="0">
            <a:spAutoFit/>
          </a:bodyPr>
          <a:lstStyle/>
          <a:p>
            <a:pPr marL="285750" indent="-285750">
              <a:buFont typeface="Arial" panose="020B0604020202020204" pitchFamily="34" charset="0"/>
              <a:buChar char="•"/>
            </a:pPr>
            <a:r>
              <a:rPr lang="en-US" sz="2000" dirty="0"/>
              <a:t>Better </a:t>
            </a:r>
            <a:r>
              <a:rPr lang="en-US" sz="2000" dirty="0" err="1"/>
              <a:t>agr</a:t>
            </a:r>
            <a:r>
              <a:rPr lang="en-US" sz="2000" dirty="0"/>
              <a:t>. outcomes (productivity, diversity, income) among those with higher output market integration </a:t>
            </a:r>
          </a:p>
          <a:p>
            <a:pPr marL="285750" indent="-285750">
              <a:buFont typeface="Arial" panose="020B0604020202020204" pitchFamily="34" charset="0"/>
              <a:buChar char="•"/>
            </a:pPr>
            <a:r>
              <a:rPr lang="en-US" sz="2000" dirty="0"/>
              <a:t>Higher output market integration associated with enhanced food security, income, and dietary diversity </a:t>
            </a:r>
          </a:p>
        </p:txBody>
      </p:sp>
    </p:spTree>
    <p:extLst>
      <p:ext uri="{BB962C8B-B14F-4D97-AF65-F5344CB8AC3E}">
        <p14:creationId xmlns:p14="http://schemas.microsoft.com/office/powerpoint/2010/main" val="687938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67370162-4A8E-4FDA-9B7A-037C082DD078}"/>
              </a:ext>
            </a:extLst>
          </p:cNvPr>
          <p:cNvSpPr txBox="1"/>
          <p:nvPr/>
        </p:nvSpPr>
        <p:spPr>
          <a:xfrm>
            <a:off x="571500" y="1625798"/>
            <a:ext cx="11049000" cy="5232202"/>
          </a:xfrm>
          <a:prstGeom prst="rect">
            <a:avLst/>
          </a:prstGeom>
          <a:noFill/>
        </p:spPr>
        <p:txBody>
          <a:bodyPr wrap="square" rtlCol="0">
            <a:spAutoFit/>
          </a:bodyPr>
          <a:lstStyle/>
          <a:p>
            <a:pPr marL="342900" indent="-342900">
              <a:spcBef>
                <a:spcPts val="1200"/>
              </a:spcBef>
              <a:buFont typeface="Wingdings" panose="05000000000000000000" pitchFamily="2" charset="2"/>
              <a:buChar char="§"/>
            </a:pPr>
            <a:r>
              <a:rPr lang="en-US" sz="2400" kern="1400" spc="-50" dirty="0">
                <a:ea typeface="Times New Roman" panose="02020603050405020304" pitchFamily="18" charset="0"/>
                <a:cs typeface="Times New Roman" panose="02020603050405020304" pitchFamily="18" charset="0"/>
              </a:rPr>
              <a:t>Malawi</a:t>
            </a:r>
          </a:p>
          <a:p>
            <a:pPr marL="800100" lvl="1" indent="-342900">
              <a:buFont typeface="Courier New" panose="02070309020205020404" pitchFamily="49" charset="0"/>
              <a:buChar char="o"/>
            </a:pPr>
            <a:r>
              <a:rPr lang="en-US" sz="2200" kern="1400" spc="-50" dirty="0">
                <a:ea typeface="Times New Roman" panose="02020603050405020304" pitchFamily="18" charset="0"/>
                <a:cs typeface="Times New Roman" panose="02020603050405020304" pitchFamily="18" charset="0"/>
              </a:rPr>
              <a:t>MAR</a:t>
            </a:r>
            <a:r>
              <a:rPr lang="en-US" sz="2200" b="1" kern="1400" spc="-50" dirty="0">
                <a:ea typeface="Times New Roman" panose="02020603050405020304" pitchFamily="18" charset="0"/>
                <a:cs typeface="Times New Roman" panose="02020603050405020304" pitchFamily="18" charset="0"/>
              </a:rPr>
              <a:t>B</a:t>
            </a:r>
            <a:r>
              <a:rPr lang="en-US" sz="2200" kern="1400" spc="-50" dirty="0">
                <a:ea typeface="Times New Roman" panose="02020603050405020304" pitchFamily="18" charset="0"/>
                <a:cs typeface="Times New Roman" panose="02020603050405020304" pitchFamily="18" charset="0"/>
              </a:rPr>
              <a:t>ES (2013) and MAR</a:t>
            </a:r>
            <a:r>
              <a:rPr lang="en-US" sz="2200" b="1" kern="1400" spc="-50" dirty="0">
                <a:ea typeface="Times New Roman" panose="02020603050405020304" pitchFamily="18" charset="0"/>
                <a:cs typeface="Times New Roman" panose="02020603050405020304" pitchFamily="18" charset="0"/>
              </a:rPr>
              <a:t>F</a:t>
            </a:r>
            <a:r>
              <a:rPr lang="en-US" sz="2200" kern="1400" spc="-50" dirty="0">
                <a:ea typeface="Times New Roman" panose="02020603050405020304" pitchFamily="18" charset="0"/>
                <a:cs typeface="Times New Roman" panose="02020603050405020304" pitchFamily="18" charset="0"/>
              </a:rPr>
              <a:t>ES (2019)</a:t>
            </a:r>
          </a:p>
          <a:p>
            <a:pPr marL="800100" lvl="1" indent="-342900">
              <a:buFont typeface="Courier New" panose="02070309020205020404" pitchFamily="49" charset="0"/>
              <a:buChar char="o"/>
            </a:pPr>
            <a:r>
              <a:rPr lang="en-US" sz="2200" kern="1400" spc="-50" dirty="0">
                <a:ea typeface="Times New Roman" panose="02020603050405020304" pitchFamily="18" charset="0"/>
                <a:cs typeface="Times New Roman" panose="02020603050405020304" pitchFamily="18" charset="0"/>
              </a:rPr>
              <a:t>Discrepancy in program participation status between baseline and follow-up based on data from different sources (self-reported participation status during follow-up, participation data compiled by M&amp;E officer)</a:t>
            </a:r>
          </a:p>
          <a:p>
            <a:pPr marL="800100" lvl="1" indent="-342900">
              <a:buFont typeface="Courier New" panose="02070309020205020404" pitchFamily="49" charset="0"/>
              <a:buChar char="o"/>
            </a:pPr>
            <a:r>
              <a:rPr lang="en-US" sz="2200" kern="1400" spc="-50" dirty="0">
                <a:ea typeface="Times New Roman" panose="02020603050405020304" pitchFamily="18" charset="0"/>
                <a:cs typeface="Times New Roman" panose="02020603050405020304" pitchFamily="18" charset="0"/>
              </a:rPr>
              <a:t>Current results based on self-reported participation data, with AR treatment defined as participation for at least three years (including 2019). Evaluation results sensitive to definition of AR treatment (e.g., last year, at least three years but not necessarily in 2019) </a:t>
            </a:r>
          </a:p>
          <a:p>
            <a:pPr marL="457200" indent="-457200">
              <a:spcBef>
                <a:spcPts val="1200"/>
              </a:spcBef>
              <a:buFont typeface="Wingdings" panose="05000000000000000000" pitchFamily="2" charset="2"/>
              <a:buChar char="§"/>
            </a:pPr>
            <a:r>
              <a:rPr lang="en-US" sz="2400" kern="1400" spc="-50" dirty="0">
                <a:ea typeface="Times New Roman" panose="02020603050405020304" pitchFamily="18" charset="0"/>
                <a:cs typeface="Times New Roman" panose="02020603050405020304" pitchFamily="18" charset="0"/>
              </a:rPr>
              <a:t>Tanzania </a:t>
            </a:r>
          </a:p>
          <a:p>
            <a:pPr marL="914400" lvl="1" indent="-457200">
              <a:buFont typeface="Courier New" panose="02070309020205020404" pitchFamily="49" charset="0"/>
              <a:buChar char="o"/>
            </a:pPr>
            <a:r>
              <a:rPr lang="en-US" sz="2200" kern="1400" spc="-50" dirty="0">
                <a:ea typeface="Times New Roman" panose="02020603050405020304" pitchFamily="18" charset="0"/>
                <a:cs typeface="Times New Roman" panose="02020603050405020304" pitchFamily="18" charset="0"/>
              </a:rPr>
              <a:t>Tanzania follow-up (TARFES) could not be implemented due to IRB’s concern about lack of COVID-19 data in Tanzania </a:t>
            </a:r>
          </a:p>
          <a:p>
            <a:pPr marL="914400" lvl="1" indent="-457200">
              <a:buFont typeface="Courier New" panose="02070309020205020404" pitchFamily="49" charset="0"/>
              <a:buChar char="o"/>
            </a:pPr>
            <a:r>
              <a:rPr lang="en-US" sz="2200" kern="1400" spc="-50" dirty="0">
                <a:ea typeface="Times New Roman" panose="02020603050405020304" pitchFamily="18" charset="0"/>
                <a:cs typeface="Times New Roman" panose="02020603050405020304" pitchFamily="18" charset="0"/>
              </a:rPr>
              <a:t>Similar analysis as for Malawi to be conducted after follow-up survey </a:t>
            </a:r>
          </a:p>
          <a:p>
            <a:pPr marL="457200" indent="-457200">
              <a:buFont typeface="Wingdings" panose="05000000000000000000" pitchFamily="2" charset="2"/>
              <a:buChar char="§"/>
            </a:pPr>
            <a:r>
              <a:rPr lang="en-US" sz="2400" kern="1400" spc="-50" dirty="0">
                <a:ea typeface="Times New Roman" panose="02020603050405020304" pitchFamily="18" charset="0"/>
                <a:cs typeface="Times New Roman" panose="02020603050405020304" pitchFamily="18" charset="0"/>
              </a:rPr>
              <a:t>Zambia</a:t>
            </a:r>
            <a:r>
              <a:rPr lang="en-US" sz="2000" kern="1400" spc="-50" dirty="0">
                <a:ea typeface="Times New Roman" panose="02020603050405020304" pitchFamily="18" charset="0"/>
                <a:cs typeface="Times New Roman" panose="02020603050405020304" pitchFamily="18" charset="0"/>
              </a:rPr>
              <a:t> </a:t>
            </a:r>
          </a:p>
          <a:p>
            <a:pPr marL="914400" lvl="1" indent="-457200">
              <a:buFont typeface="Courier New" panose="02070309020205020404" pitchFamily="49" charset="0"/>
              <a:buChar char="o"/>
            </a:pPr>
            <a:r>
              <a:rPr lang="en-US" sz="2200" kern="1400" spc="-50" dirty="0">
                <a:ea typeface="Times New Roman" panose="02020603050405020304" pitchFamily="18" charset="0"/>
                <a:cs typeface="Times New Roman" panose="02020603050405020304" pitchFamily="18" charset="0"/>
              </a:rPr>
              <a:t>Ex-ante evaluation conducted with Zambia colleagues; no info at baseline for </a:t>
            </a:r>
            <a:r>
              <a:rPr lang="en-US" sz="2200" kern="1400" spc="-50" dirty="0" err="1">
                <a:ea typeface="Times New Roman" panose="02020603050405020304" pitchFamily="18" charset="0"/>
                <a:cs typeface="Times New Roman" panose="02020603050405020304" pitchFamily="18" charset="0"/>
              </a:rPr>
              <a:t>DiD</a:t>
            </a:r>
            <a:endParaRPr lang="en-US" sz="2200" kern="1400" spc="-50" dirty="0">
              <a:ea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776ED831-1D51-41D0-B99C-9EB65D59B3DF}"/>
              </a:ext>
            </a:extLst>
          </p:cNvPr>
          <p:cNvSpPr txBox="1"/>
          <p:nvPr/>
        </p:nvSpPr>
        <p:spPr>
          <a:xfrm>
            <a:off x="2057400" y="1164133"/>
            <a:ext cx="8839200" cy="461665"/>
          </a:xfrm>
          <a:prstGeom prst="rect">
            <a:avLst/>
          </a:prstGeom>
          <a:noFill/>
        </p:spPr>
        <p:txBody>
          <a:bodyPr wrap="square" rtlCol="0">
            <a:spAutoFit/>
          </a:bodyPr>
          <a:lstStyle/>
          <a:p>
            <a:pPr algn="ctr"/>
            <a:r>
              <a:rPr lang="en-US" sz="2400" b="1" dirty="0"/>
              <a:t>2. Difference-in-differences (</a:t>
            </a:r>
            <a:r>
              <a:rPr lang="en-US" sz="2400" b="1" dirty="0" err="1"/>
              <a:t>DiD</a:t>
            </a:r>
            <a:r>
              <a:rPr lang="en-US" sz="2400" b="1" dirty="0"/>
              <a:t>) and impact of AR</a:t>
            </a:r>
          </a:p>
        </p:txBody>
      </p:sp>
    </p:spTree>
    <p:extLst>
      <p:ext uri="{BB962C8B-B14F-4D97-AF65-F5344CB8AC3E}">
        <p14:creationId xmlns:p14="http://schemas.microsoft.com/office/powerpoint/2010/main" val="2975093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animEffect transition="in" filter="fade">
                                      <p:cBhvr>
                                        <p:cTn id="11" dur="500"/>
                                        <p:tgtEl>
                                          <p:spTgt spid="9">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9">
                                            <p:txEl>
                                              <p:pRg st="2" end="2"/>
                                            </p:txEl>
                                          </p:spTgt>
                                        </p:tgtEl>
                                        <p:attrNameLst>
                                          <p:attrName>style.visibility</p:attrName>
                                        </p:attrNameLst>
                                      </p:cBhvr>
                                      <p:to>
                                        <p:strVal val="visible"/>
                                      </p:to>
                                    </p:set>
                                    <p:anim calcmode="lin" valueType="num">
                                      <p:cBhvr additive="base">
                                        <p:cTn id="16"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9">
                                            <p:txEl>
                                              <p:pRg st="7" end="7"/>
                                            </p:txEl>
                                          </p:spTgt>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nodeType="clickEffect">
                                  <p:stCondLst>
                                    <p:cond delay="0"/>
                                  </p:stCondLst>
                                  <p:childTnLst>
                                    <p:set>
                                      <p:cBhvr>
                                        <p:cTn id="41" dur="1" fill="hold">
                                          <p:stCondLst>
                                            <p:cond delay="0"/>
                                          </p:stCondLst>
                                        </p:cTn>
                                        <p:tgtEl>
                                          <p:spTgt spid="9">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iagram&#10;&#10;Description automatically generated">
            <a:extLst>
              <a:ext uri="{FF2B5EF4-FFF2-40B4-BE49-F238E27FC236}">
                <a16:creationId xmlns:a16="http://schemas.microsoft.com/office/drawing/2014/main" id="{EA32ED97-BBF0-408F-87FB-02877CBC4BAC}"/>
              </a:ext>
            </a:extLst>
          </p:cNvPr>
          <p:cNvPicPr>
            <a:picLocks noChangeAspect="1"/>
          </p:cNvPicPr>
          <p:nvPr/>
        </p:nvPicPr>
        <p:blipFill rotWithShape="1">
          <a:blip r:embed="rId3">
            <a:extLst>
              <a:ext uri="{28A0092B-C50C-407E-A947-70E740481C1C}">
                <a14:useLocalDpi xmlns:a14="http://schemas.microsoft.com/office/drawing/2010/main" val="0"/>
              </a:ext>
            </a:extLst>
          </a:blip>
          <a:srcRect r="17176"/>
          <a:stretch/>
        </p:blipFill>
        <p:spPr>
          <a:xfrm>
            <a:off x="228601" y="1140767"/>
            <a:ext cx="6705600" cy="5667375"/>
          </a:xfrm>
          <a:prstGeom prst="rect">
            <a:avLst/>
          </a:prstGeom>
        </p:spPr>
      </p:pic>
      <p:sp>
        <p:nvSpPr>
          <p:cNvPr id="4" name="Arrow: Curved Up 3">
            <a:extLst>
              <a:ext uri="{FF2B5EF4-FFF2-40B4-BE49-F238E27FC236}">
                <a16:creationId xmlns:a16="http://schemas.microsoft.com/office/drawing/2014/main" id="{7147758C-7B33-42B2-B132-F20D1998AEE8}"/>
              </a:ext>
            </a:extLst>
          </p:cNvPr>
          <p:cNvSpPr/>
          <p:nvPr/>
        </p:nvSpPr>
        <p:spPr>
          <a:xfrm rot="16035990">
            <a:off x="6754733" y="3627316"/>
            <a:ext cx="1520604" cy="1143000"/>
          </a:xfrm>
          <a:prstGeom prst="curvedUpArrow">
            <a:avLst>
              <a:gd name="adj1" fmla="val 25000"/>
              <a:gd name="adj2" fmla="val 50000"/>
              <a:gd name="adj3" fmla="val 1643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Arrow: Left 5">
            <a:extLst>
              <a:ext uri="{FF2B5EF4-FFF2-40B4-BE49-F238E27FC236}">
                <a16:creationId xmlns:a16="http://schemas.microsoft.com/office/drawing/2014/main" id="{AED3651B-6A0D-4716-B51A-BBEAFB4F6D36}"/>
              </a:ext>
            </a:extLst>
          </p:cNvPr>
          <p:cNvSpPr/>
          <p:nvPr/>
        </p:nvSpPr>
        <p:spPr>
          <a:xfrm>
            <a:off x="7010400" y="2117687"/>
            <a:ext cx="5105400" cy="766466"/>
          </a:xfrm>
          <a:prstGeom prst="lef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lumMod val="95000"/>
                  </a:schemeClr>
                </a:solidFill>
              </a:rPr>
              <a:t>Difference-in-Differences (</a:t>
            </a:r>
            <a:r>
              <a:rPr lang="en-US" dirty="0" err="1">
                <a:solidFill>
                  <a:schemeClr val="bg1">
                    <a:lumMod val="95000"/>
                  </a:schemeClr>
                </a:solidFill>
              </a:rPr>
              <a:t>DiD</a:t>
            </a:r>
            <a:r>
              <a:rPr lang="en-US" dirty="0">
                <a:solidFill>
                  <a:schemeClr val="bg1">
                    <a:lumMod val="95000"/>
                  </a:schemeClr>
                </a:solidFill>
              </a:rPr>
              <a:t>) impact estimate  </a:t>
            </a:r>
          </a:p>
        </p:txBody>
      </p:sp>
      <p:sp>
        <p:nvSpPr>
          <p:cNvPr id="2" name="TextBox 1">
            <a:extLst>
              <a:ext uri="{FF2B5EF4-FFF2-40B4-BE49-F238E27FC236}">
                <a16:creationId xmlns:a16="http://schemas.microsoft.com/office/drawing/2014/main" id="{4AA51C41-0CFF-4C62-AC98-28ECF7AE0564}"/>
              </a:ext>
            </a:extLst>
          </p:cNvPr>
          <p:cNvSpPr txBox="1"/>
          <p:nvPr/>
        </p:nvSpPr>
        <p:spPr>
          <a:xfrm>
            <a:off x="8229599" y="3630241"/>
            <a:ext cx="3733800" cy="2308324"/>
          </a:xfrm>
          <a:prstGeom prst="rect">
            <a:avLst/>
          </a:prstGeom>
          <a:noFill/>
        </p:spPr>
        <p:txBody>
          <a:bodyPr wrap="square" rtlCol="0">
            <a:spAutoFit/>
          </a:bodyPr>
          <a:lstStyle/>
          <a:p>
            <a:r>
              <a:rPr lang="en-US" dirty="0"/>
              <a:t>Note:</a:t>
            </a:r>
          </a:p>
          <a:p>
            <a:endParaRPr lang="en-US" dirty="0"/>
          </a:p>
          <a:p>
            <a:r>
              <a:rPr lang="en-US" dirty="0"/>
              <a:t>Y</a:t>
            </a:r>
            <a:r>
              <a:rPr lang="en-US" baseline="30000" dirty="0"/>
              <a:t>1</a:t>
            </a:r>
            <a:r>
              <a:rPr lang="en-US" dirty="0"/>
              <a:t>B = outcome of treated at baseline</a:t>
            </a:r>
          </a:p>
          <a:p>
            <a:r>
              <a:rPr lang="en-US" dirty="0"/>
              <a:t>Y</a:t>
            </a:r>
            <a:r>
              <a:rPr lang="en-US" baseline="30000" dirty="0"/>
              <a:t>1</a:t>
            </a:r>
            <a:r>
              <a:rPr lang="en-US" dirty="0"/>
              <a:t>E = outcome of treated at </a:t>
            </a:r>
            <a:r>
              <a:rPr lang="en-US" dirty="0" err="1"/>
              <a:t>endline</a:t>
            </a:r>
            <a:r>
              <a:rPr lang="en-US" dirty="0"/>
              <a:t>   </a:t>
            </a:r>
          </a:p>
          <a:p>
            <a:r>
              <a:rPr lang="en-US" dirty="0"/>
              <a:t>  </a:t>
            </a:r>
          </a:p>
          <a:p>
            <a:r>
              <a:rPr lang="en-US" dirty="0"/>
              <a:t>Y</a:t>
            </a:r>
            <a:r>
              <a:rPr lang="en-US" baseline="30000" dirty="0"/>
              <a:t>0</a:t>
            </a:r>
            <a:r>
              <a:rPr lang="en-US" dirty="0"/>
              <a:t>B = outcome of control at baseline</a:t>
            </a:r>
          </a:p>
          <a:p>
            <a:r>
              <a:rPr lang="en-US" dirty="0"/>
              <a:t>Y</a:t>
            </a:r>
            <a:r>
              <a:rPr lang="en-US" baseline="30000" dirty="0"/>
              <a:t>0</a:t>
            </a:r>
            <a:r>
              <a:rPr lang="en-US" dirty="0"/>
              <a:t>E = outcome of control at </a:t>
            </a:r>
            <a:r>
              <a:rPr lang="en-US" dirty="0" err="1"/>
              <a:t>endline</a:t>
            </a:r>
            <a:r>
              <a:rPr lang="en-US" dirty="0"/>
              <a:t>  </a:t>
            </a:r>
          </a:p>
          <a:p>
            <a:r>
              <a:rPr lang="en-US" dirty="0"/>
              <a:t>  </a:t>
            </a:r>
          </a:p>
        </p:txBody>
      </p:sp>
      <p:sp>
        <p:nvSpPr>
          <p:cNvPr id="8" name="TextBox 7">
            <a:extLst>
              <a:ext uri="{FF2B5EF4-FFF2-40B4-BE49-F238E27FC236}">
                <a16:creationId xmlns:a16="http://schemas.microsoft.com/office/drawing/2014/main" id="{0ED128A9-2111-4500-B382-DF79FD2748A1}"/>
              </a:ext>
            </a:extLst>
          </p:cNvPr>
          <p:cNvSpPr txBox="1"/>
          <p:nvPr/>
        </p:nvSpPr>
        <p:spPr>
          <a:xfrm>
            <a:off x="2057400" y="1112145"/>
            <a:ext cx="8839200" cy="461665"/>
          </a:xfrm>
          <a:prstGeom prst="rect">
            <a:avLst/>
          </a:prstGeom>
          <a:noFill/>
        </p:spPr>
        <p:txBody>
          <a:bodyPr wrap="square" rtlCol="0">
            <a:spAutoFit/>
          </a:bodyPr>
          <a:lstStyle/>
          <a:p>
            <a:pPr algn="ctr"/>
            <a:r>
              <a:rPr lang="en-US" sz="2400" b="1" dirty="0"/>
              <a:t>2. Difference-in-differences (</a:t>
            </a:r>
            <a:r>
              <a:rPr lang="en-US" sz="2400" b="1" dirty="0" err="1"/>
              <a:t>DiD</a:t>
            </a:r>
            <a:r>
              <a:rPr lang="en-US" sz="2400" b="1" dirty="0"/>
              <a:t>) and impact of AR</a:t>
            </a:r>
          </a:p>
        </p:txBody>
      </p:sp>
    </p:spTree>
    <p:extLst>
      <p:ext uri="{BB962C8B-B14F-4D97-AF65-F5344CB8AC3E}">
        <p14:creationId xmlns:p14="http://schemas.microsoft.com/office/powerpoint/2010/main" val="518945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frica RISING presentation_templat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Presentation5" id="{B7572A97-F6F0-D241-99AD-81B164C75392}" vid="{B71C4711-9970-464C-BE92-AF95AC7E76C3}"/>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5" id="{B7572A97-F6F0-D241-99AD-81B164C75392}" vid="{35B6F308-29BA-1E43-A35F-D76411067678}"/>
    </a:ext>
  </a:extLst>
</a:theme>
</file>

<file path=ppt/theme/theme3.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3" id="{ED7DE2DF-E474-4BAC-9361-5826CB4712A3}" vid="{1374483B-9A9E-4D79-9057-3943A17399E5}"/>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E0AB9E2D8D5894898F96C1E3D31D56C" ma:contentTypeVersion="13" ma:contentTypeDescription="Create a new document." ma:contentTypeScope="" ma:versionID="671f3747dd9c1b83994d8e4bb5674d52">
  <xsd:schema xmlns:xsd="http://www.w3.org/2001/XMLSchema" xmlns:xs="http://www.w3.org/2001/XMLSchema" xmlns:p="http://schemas.microsoft.com/office/2006/metadata/properties" xmlns:ns3="d633d9b0-d173-42ee-9584-b0cffcfb3934" xmlns:ns4="9c5b454a-81d6-46c5-be72-8d9b04583a2d" targetNamespace="http://schemas.microsoft.com/office/2006/metadata/properties" ma:root="true" ma:fieldsID="64fcd55dd62a0e79af38d71864eeb7ef" ns3:_="" ns4:_="">
    <xsd:import namespace="d633d9b0-d173-42ee-9584-b0cffcfb3934"/>
    <xsd:import namespace="9c5b454a-81d6-46c5-be72-8d9b04583a2d"/>
    <xsd:element name="properties">
      <xsd:complexType>
        <xsd:sequence>
          <xsd:element name="documentManagement">
            <xsd:complexType>
              <xsd:all>
                <xsd:element ref="ns3:SharedWithUsers" minOccurs="0"/>
                <xsd:element ref="ns4:MediaServiceMetadata" minOccurs="0"/>
                <xsd:element ref="ns4:MediaServiceFastMetadata" minOccurs="0"/>
                <xsd:element ref="ns4:MediaServiceDateTaken" minOccurs="0"/>
                <xsd:element ref="ns4:MediaServiceAutoTags" minOccurs="0"/>
                <xsd:element ref="ns4:MediaServiceLocation" minOccurs="0"/>
                <xsd:element ref="ns4:MediaServiceOCR" minOccurs="0"/>
                <xsd:element ref="ns3:SharedWithDetails" minOccurs="0"/>
                <xsd:element ref="ns3:SharingHintHash" minOccurs="0"/>
                <xsd:element ref="ns4:MediaServiceGenerationTime" minOccurs="0"/>
                <xsd:element ref="ns4:MediaServiceEventHashCode"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633d9b0-d173-42ee-9584-b0cffcfb3934"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SharingHintHash" ma:index="16"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c5b454a-81d6-46c5-be72-8d9b04583a2d" elementFormDefault="qualified">
    <xsd:import namespace="http://schemas.microsoft.com/office/2006/documentManagement/types"/>
    <xsd:import namespace="http://schemas.microsoft.com/office/infopath/2007/PartnerControls"/>
    <xsd:element name="MediaServiceMetadata" ma:index="9" nillable="true" ma:displayName="MediaServiceMetadata" ma:description="" ma:hidden="true" ma:internalName="MediaServiceMetadata" ma:readOnly="true">
      <xsd:simpleType>
        <xsd:restriction base="dms:Note"/>
      </xsd:simpleType>
    </xsd:element>
    <xsd:element name="MediaServiceFastMetadata" ma:index="10" nillable="true" ma:displayName="MediaServiceFastMetadata" ma:description="" ma:hidden="true" ma:internalName="MediaServiceFastMetadata" ma:readOnly="true">
      <xsd:simpleType>
        <xsd:restriction base="dms:Note"/>
      </xsd:simpleType>
    </xsd:element>
    <xsd:element name="MediaServiceDateTaken" ma:index="11" nillable="true" ma:displayName="MediaServiceDateTaken" ma:description="" ma:hidden="true" ma:internalName="MediaServiceDateTaken" ma:readOnly="true">
      <xsd:simpleType>
        <xsd:restriction base="dms:Text"/>
      </xsd:simpleType>
    </xsd:element>
    <xsd:element name="MediaServiceAutoTags" ma:index="12" nillable="true" ma:displayName="MediaServiceAutoTags" ma:description="" ma:internalName="MediaServiceAutoTags" ma:readOnly="true">
      <xsd:simpleType>
        <xsd:restriction base="dms:Text"/>
      </xsd:simpleType>
    </xsd:element>
    <xsd:element name="MediaServiceLocation" ma:index="13" nillable="true" ma:displayName="MediaServiceLocation" ma:internalName="MediaServiceLocation"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DD0D670-A166-48D1-B4FA-0FF2ED2F761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633d9b0-d173-42ee-9584-b0cffcfb3934"/>
    <ds:schemaRef ds:uri="9c5b454a-81d6-46c5-be72-8d9b04583a2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3E26CE0-AB66-4F91-BD00-58CA3546E3E5}">
  <ds:schemaRefs>
    <ds:schemaRef ds:uri="http://purl.org/dc/elements/1.1/"/>
    <ds:schemaRef ds:uri="http://www.w3.org/XML/1998/namespace"/>
    <ds:schemaRef ds:uri="d633d9b0-d173-42ee-9584-b0cffcfb3934"/>
    <ds:schemaRef ds:uri="http://purl.org/dc/terms/"/>
    <ds:schemaRef ds:uri="http://schemas.microsoft.com/office/2006/metadata/properties"/>
    <ds:schemaRef ds:uri="9c5b454a-81d6-46c5-be72-8d9b04583a2d"/>
    <ds:schemaRef ds:uri="http://schemas.microsoft.com/office/2006/documentManagement/types"/>
    <ds:schemaRef ds:uri="http://purl.org/dc/dcmitype/"/>
    <ds:schemaRef ds:uri="http://schemas.microsoft.com/office/infopath/2007/PartnerControls"/>
    <ds:schemaRef ds:uri="http://schemas.openxmlformats.org/package/2006/metadata/core-properties"/>
  </ds:schemaRefs>
</ds:datastoreItem>
</file>

<file path=customXml/itemProps3.xml><?xml version="1.0" encoding="utf-8"?>
<ds:datastoreItem xmlns:ds="http://schemas.openxmlformats.org/officeDocument/2006/customXml" ds:itemID="{15851436-67EF-41C7-86D1-3904960B830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Africa RISING presentation_template</Template>
  <TotalTime>19598</TotalTime>
  <Words>1732</Words>
  <Application>Microsoft Office PowerPoint</Application>
  <PresentationFormat>Widescreen</PresentationFormat>
  <Paragraphs>407</Paragraphs>
  <Slides>17</Slides>
  <Notes>13</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17</vt:i4>
      </vt:variant>
    </vt:vector>
  </HeadingPairs>
  <TitlesOfParts>
    <vt:vector size="27" baseType="lpstr">
      <vt:lpstr>Arial</vt:lpstr>
      <vt:lpstr>Calibri</vt:lpstr>
      <vt:lpstr>Courier New</vt:lpstr>
      <vt:lpstr>Gill Sans</vt:lpstr>
      <vt:lpstr>Segoe UI</vt:lpstr>
      <vt:lpstr>Times New Roman</vt:lpstr>
      <vt:lpstr>Wingdings</vt:lpstr>
      <vt:lpstr>Africa RISING presentation_template</vt:lpstr>
      <vt:lpstr>1_Custom Design</vt:lpstr>
      <vt:lpstr>2_Custom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Jonathan Odhong', IITA</dc:creator>
  <cp:lastModifiedBy>Eveline Massam</cp:lastModifiedBy>
  <cp:revision>1108</cp:revision>
  <cp:lastPrinted>2011-10-06T11:45:23Z</cp:lastPrinted>
  <dcterms:created xsi:type="dcterms:W3CDTF">2018-05-19T10:21:56Z</dcterms:created>
  <dcterms:modified xsi:type="dcterms:W3CDTF">2021-10-15T10:13:58Z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0x0101008E0AB9E2D8D5894898F96C1E3D31D56C</vt:lpwstr>
  </property>
</Properties>
</file>